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0"/>
  </p:notesMasterIdLst>
  <p:sldIdLst>
    <p:sldId id="256" r:id="rId2"/>
    <p:sldId id="349" r:id="rId3"/>
    <p:sldId id="351" r:id="rId4"/>
    <p:sldId id="354" r:id="rId5"/>
    <p:sldId id="355" r:id="rId6"/>
    <p:sldId id="350" r:id="rId7"/>
    <p:sldId id="353" r:id="rId8"/>
    <p:sldId id="34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7/17/2020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7/17/2020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7/17/2020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7/17/2020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7/17/2020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7/17/2020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7/17/2020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7/17/2020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7/17/2020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7/17/2020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7/17/2020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7/17/2020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a:t>
            </a:r>
            <a:r>
              <a:rPr sz="3000" b="1" smtClean="0">
                <a:solidFill>
                  <a:schemeClr val="tx1"/>
                </a:solidFill>
              </a:rPr>
              <a:t>Part-</a:t>
            </a:r>
            <a:r>
              <a:rPr lang="en-US" sz="3000" b="1" dirty="0" smtClean="0">
                <a:solidFill>
                  <a:schemeClr val="tx1"/>
                </a:solidFill>
              </a:rPr>
              <a:t>1</a:t>
            </a:r>
            <a:r>
              <a:rPr sz="3000" b="1" smtClean="0">
                <a:solidFill>
                  <a:schemeClr val="tx1"/>
                </a:solidFill>
              </a:rPr>
              <a:t> </a:t>
            </a:r>
            <a:r>
              <a:rPr sz="3000" b="1">
                <a:solidFill>
                  <a:schemeClr val="tx1"/>
                </a:solidFill>
              </a:rPr>
              <a:t/>
            </a:r>
            <a:br>
              <a:rPr sz="3000" b="1">
                <a:solidFill>
                  <a:schemeClr val="tx1"/>
                </a:solidFill>
              </a:rPr>
            </a:br>
            <a:r>
              <a:rPr sz="3000" b="1">
                <a:solidFill>
                  <a:schemeClr val="tx1"/>
                </a:solidFill>
              </a:rPr>
              <a:t>Subject: </a:t>
            </a:r>
            <a:r>
              <a:rPr lang="en-US" sz="3000" b="1" dirty="0" smtClean="0"/>
              <a:t>Financial Accounting</a:t>
            </a:r>
            <a:r>
              <a:rPr sz="2800"/>
              <a:t/>
            </a:r>
            <a:br>
              <a:rPr sz="2800"/>
            </a:br>
            <a:r>
              <a:rPr sz="2700" b="1">
                <a:solidFill>
                  <a:srgbClr val="FF0000"/>
                </a:solidFill>
              </a:rPr>
              <a:t>TOPIC:</a:t>
            </a:r>
            <a:r>
              <a:rPr lang="en-US" sz="2700" b="1" dirty="0">
                <a:solidFill>
                  <a:srgbClr val="FF0000"/>
                </a:solidFill>
              </a:rPr>
              <a:t>  </a:t>
            </a:r>
            <a:r>
              <a:rPr lang="en-US" sz="2700" b="1" dirty="0" smtClean="0">
                <a:solidFill>
                  <a:srgbClr val="FF0000"/>
                </a:solidFill>
              </a:rPr>
              <a:t>Types of Department and </a:t>
            </a:r>
            <a:r>
              <a:rPr lang="en-US" sz="2700" b="1" dirty="0" smtClean="0">
                <a:solidFill>
                  <a:srgbClr val="FF0000"/>
                </a:solidFill>
              </a:rPr>
              <a:t>Allocation </a:t>
            </a:r>
            <a:r>
              <a:rPr lang="en-US" sz="2700" b="1" dirty="0" smtClean="0">
                <a:solidFill>
                  <a:srgbClr val="FF0000"/>
                </a:solidFill>
              </a:rPr>
              <a:t>of </a:t>
            </a:r>
            <a:r>
              <a:rPr lang="en-US" sz="2700" b="1" dirty="0" smtClean="0">
                <a:solidFill>
                  <a:srgbClr val="FF0000"/>
                </a:solidFill>
              </a:rPr>
              <a:t>Expenses</a:t>
            </a:r>
            <a:endParaRPr lang="en-US" sz="2700" b="1" dirty="0">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299462"/>
            <a:ext cx="8458200" cy="5752857"/>
          </a:xfrm>
          <a:prstGeom prst="rect">
            <a:avLst/>
          </a:prstGeom>
        </p:spPr>
        <p:txBody>
          <a:bodyPr vert="horz" wrap="square" lIns="0" tIns="12700" rIns="0" bIns="0" rtlCol="0">
            <a:spAutoFit/>
          </a:bodyPr>
          <a:lstStyle/>
          <a:p>
            <a:pPr algn="just"/>
            <a:r>
              <a:rPr lang="en-US" sz="2800" b="1" dirty="0" smtClean="0">
                <a:solidFill>
                  <a:srgbClr val="0070C0"/>
                </a:solidFill>
                <a:latin typeface="+mj-lt"/>
              </a:rPr>
              <a:t>TYPES OF </a:t>
            </a:r>
            <a:r>
              <a:rPr lang="en-US" sz="2800" b="1" dirty="0" smtClean="0">
                <a:solidFill>
                  <a:srgbClr val="0070C0"/>
                </a:solidFill>
                <a:latin typeface="+mj-lt"/>
              </a:rPr>
              <a:t>DEPARTMENTS</a:t>
            </a:r>
          </a:p>
          <a:p>
            <a:pPr algn="just"/>
            <a:endParaRPr lang="en-US" sz="2300" b="1" dirty="0" smtClean="0">
              <a:latin typeface="+mj-lt"/>
            </a:endParaRPr>
          </a:p>
          <a:p>
            <a:pPr algn="just"/>
            <a:r>
              <a:rPr lang="en-US" sz="2300" dirty="0" smtClean="0">
                <a:latin typeface="+mj-lt"/>
              </a:rPr>
              <a:t>There are two types of departments: Dependent and Independent Departments</a:t>
            </a:r>
            <a:r>
              <a:rPr lang="en-US" sz="2300" dirty="0" smtClean="0">
                <a:latin typeface="+mj-lt"/>
              </a:rPr>
              <a:t>.</a:t>
            </a:r>
          </a:p>
          <a:p>
            <a:pPr algn="just"/>
            <a:endParaRPr lang="en-US" sz="2300" dirty="0" smtClean="0">
              <a:latin typeface="+mj-lt"/>
            </a:endParaRPr>
          </a:p>
          <a:p>
            <a:pPr algn="just"/>
            <a:endParaRPr lang="en-US" sz="2300" dirty="0" smtClean="0">
              <a:latin typeface="+mj-lt"/>
            </a:endParaRPr>
          </a:p>
          <a:p>
            <a:pPr algn="just"/>
            <a:endParaRPr lang="en-US" sz="2300" dirty="0" smtClean="0">
              <a:latin typeface="+mj-lt"/>
            </a:endParaRPr>
          </a:p>
          <a:p>
            <a:pPr algn="just"/>
            <a:endParaRPr lang="en-US" sz="2300" dirty="0" smtClean="0">
              <a:latin typeface="+mj-lt"/>
            </a:endParaRPr>
          </a:p>
          <a:p>
            <a:pPr algn="just"/>
            <a:endParaRPr lang="en-US" sz="2300" dirty="0" smtClean="0">
              <a:latin typeface="+mj-lt"/>
            </a:endParaRPr>
          </a:p>
          <a:p>
            <a:pPr algn="just"/>
            <a:endParaRPr lang="en-US" sz="2300" dirty="0" smtClean="0">
              <a:latin typeface="+mj-lt"/>
            </a:endParaRPr>
          </a:p>
          <a:p>
            <a:pPr algn="just"/>
            <a:endParaRPr lang="en-US" sz="2300" dirty="0" smtClean="0">
              <a:latin typeface="+mj-lt"/>
            </a:endParaRPr>
          </a:p>
          <a:p>
            <a:pPr lvl="1" algn="just"/>
            <a:endParaRPr lang="en-US" sz="2300" b="1" dirty="0" smtClean="0">
              <a:solidFill>
                <a:srgbClr val="FF0000"/>
              </a:solidFill>
              <a:latin typeface="+mj-lt"/>
            </a:endParaRPr>
          </a:p>
          <a:p>
            <a:pPr lvl="1" algn="just"/>
            <a:endParaRPr lang="en-US" sz="2300" b="1" dirty="0" smtClean="0">
              <a:solidFill>
                <a:srgbClr val="FF0000"/>
              </a:solidFill>
              <a:latin typeface="+mj-lt"/>
            </a:endParaRPr>
          </a:p>
          <a:p>
            <a:pPr lvl="1" algn="just"/>
            <a:endParaRPr lang="en-US" sz="2300" b="1" dirty="0" smtClean="0">
              <a:solidFill>
                <a:srgbClr val="FF0000"/>
              </a:solidFill>
              <a:latin typeface="+mj-lt"/>
            </a:endParaRPr>
          </a:p>
          <a:p>
            <a:pPr lvl="1" algn="just"/>
            <a:endParaRPr lang="en-US" sz="2300" b="1" dirty="0" smtClean="0">
              <a:solidFill>
                <a:srgbClr val="FF0000"/>
              </a:solidFill>
              <a:latin typeface="+mj-lt"/>
            </a:endParaRPr>
          </a:p>
          <a:p>
            <a:pPr lvl="1" algn="just"/>
            <a:endParaRPr lang="en-US" sz="2300" b="1" dirty="0" smtClean="0">
              <a:solidFill>
                <a:srgbClr val="FF0000"/>
              </a:solidFill>
              <a:latin typeface="+mj-lt"/>
            </a:endParaRPr>
          </a:p>
        </p:txBody>
      </p:sp>
      <p:grpSp>
        <p:nvGrpSpPr>
          <p:cNvPr id="9240" name="Group 24"/>
          <p:cNvGrpSpPr>
            <a:grpSpLocks/>
          </p:cNvGrpSpPr>
          <p:nvPr/>
        </p:nvGrpSpPr>
        <p:grpSpPr bwMode="auto">
          <a:xfrm>
            <a:off x="954088" y="1828800"/>
            <a:ext cx="7732712" cy="4400736"/>
            <a:chOff x="1502" y="1030"/>
            <a:chExt cx="7729" cy="2938"/>
          </a:xfrm>
        </p:grpSpPr>
        <p:pic>
          <p:nvPicPr>
            <p:cNvPr id="9241" name="Picture 25"/>
            <p:cNvPicPr>
              <a:picLocks noChangeAspect="1" noChangeArrowheads="1"/>
            </p:cNvPicPr>
            <p:nvPr/>
          </p:nvPicPr>
          <p:blipFill>
            <a:blip r:embed="rId2"/>
            <a:srcRect/>
            <a:stretch>
              <a:fillRect/>
            </a:stretch>
          </p:blipFill>
          <p:spPr bwMode="auto">
            <a:xfrm>
              <a:off x="3901" y="1093"/>
              <a:ext cx="2751" cy="568"/>
            </a:xfrm>
            <a:prstGeom prst="rect">
              <a:avLst/>
            </a:prstGeom>
            <a:noFill/>
            <a:ln w="9525">
              <a:noFill/>
              <a:miter lim="800000"/>
              <a:headEnd/>
              <a:tailEnd/>
            </a:ln>
          </p:spPr>
        </p:pic>
        <p:sp>
          <p:nvSpPr>
            <p:cNvPr id="9242" name="Rectangle 26"/>
            <p:cNvSpPr>
              <a:spLocks noChangeArrowheads="1"/>
            </p:cNvSpPr>
            <p:nvPr/>
          </p:nvSpPr>
          <p:spPr bwMode="auto">
            <a:xfrm>
              <a:off x="3839" y="1030"/>
              <a:ext cx="2749" cy="571"/>
            </a:xfrm>
            <a:prstGeom prst="rect">
              <a:avLst/>
            </a:prstGeom>
            <a:solidFill>
              <a:srgbClr val="C6E78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243" name="Line 27"/>
            <p:cNvSpPr>
              <a:spLocks noChangeShapeType="1"/>
            </p:cNvSpPr>
            <p:nvPr/>
          </p:nvSpPr>
          <p:spPr bwMode="auto">
            <a:xfrm>
              <a:off x="7399" y="1961"/>
              <a:ext cx="0" cy="1297"/>
            </a:xfrm>
            <a:prstGeom prst="line">
              <a:avLst/>
            </a:prstGeom>
            <a:noFill/>
            <a:ln w="12700">
              <a:solidFill>
                <a:srgbClr val="00A64F"/>
              </a:solidFill>
              <a:prstDash val="sys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9244" name="Line 28"/>
            <p:cNvSpPr>
              <a:spLocks noChangeShapeType="1"/>
            </p:cNvSpPr>
            <p:nvPr/>
          </p:nvSpPr>
          <p:spPr bwMode="auto">
            <a:xfrm>
              <a:off x="7330" y="1889"/>
              <a:ext cx="0" cy="0"/>
            </a:xfrm>
            <a:prstGeom prst="line">
              <a:avLst/>
            </a:prstGeom>
            <a:noFill/>
            <a:ln w="12677">
              <a:solidFill>
                <a:srgbClr val="00A64F"/>
              </a:solidFill>
              <a:prstDash val="sys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9245" name="Line 29"/>
            <p:cNvSpPr>
              <a:spLocks noChangeShapeType="1"/>
            </p:cNvSpPr>
            <p:nvPr/>
          </p:nvSpPr>
          <p:spPr bwMode="auto">
            <a:xfrm>
              <a:off x="3028" y="1961"/>
              <a:ext cx="0" cy="1297"/>
            </a:xfrm>
            <a:prstGeom prst="line">
              <a:avLst/>
            </a:prstGeom>
            <a:noFill/>
            <a:ln w="12700">
              <a:solidFill>
                <a:srgbClr val="00A64F"/>
              </a:solidFill>
              <a:prstDash val="sys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9246" name="AutoShape 30"/>
            <p:cNvSpPr>
              <a:spLocks/>
            </p:cNvSpPr>
            <p:nvPr/>
          </p:nvSpPr>
          <p:spPr bwMode="auto">
            <a:xfrm>
              <a:off x="3017" y="1878"/>
              <a:ext cx="4392" cy="1452"/>
            </a:xfrm>
            <a:custGeom>
              <a:avLst/>
              <a:gdLst/>
              <a:ahLst/>
              <a:cxnLst>
                <a:cxn ang="0">
                  <a:pos x="4391" y="1451"/>
                </a:cxn>
                <a:cxn ang="0">
                  <a:pos x="4371" y="1451"/>
                </a:cxn>
                <a:cxn ang="0">
                  <a:pos x="4371" y="1421"/>
                </a:cxn>
                <a:cxn ang="0">
                  <a:pos x="4391" y="1421"/>
                </a:cxn>
                <a:cxn ang="0">
                  <a:pos x="4391" y="1451"/>
                </a:cxn>
                <a:cxn ang="0">
                  <a:pos x="4391" y="40"/>
                </a:cxn>
                <a:cxn ang="0">
                  <a:pos x="4371" y="40"/>
                </a:cxn>
                <a:cxn ang="0">
                  <a:pos x="4371" y="20"/>
                </a:cxn>
                <a:cxn ang="0">
                  <a:pos x="4352" y="20"/>
                </a:cxn>
                <a:cxn ang="0">
                  <a:pos x="4352" y="0"/>
                </a:cxn>
                <a:cxn ang="0">
                  <a:pos x="4391" y="0"/>
                </a:cxn>
                <a:cxn ang="0">
                  <a:pos x="4391" y="40"/>
                </a:cxn>
                <a:cxn ang="0">
                  <a:pos x="20" y="40"/>
                </a:cxn>
                <a:cxn ang="0">
                  <a:pos x="0" y="40"/>
                </a:cxn>
                <a:cxn ang="0">
                  <a:pos x="0" y="0"/>
                </a:cxn>
                <a:cxn ang="0">
                  <a:pos x="40" y="0"/>
                </a:cxn>
                <a:cxn ang="0">
                  <a:pos x="40" y="20"/>
                </a:cxn>
                <a:cxn ang="0">
                  <a:pos x="20" y="20"/>
                </a:cxn>
                <a:cxn ang="0">
                  <a:pos x="20" y="40"/>
                </a:cxn>
                <a:cxn ang="0">
                  <a:pos x="20" y="1451"/>
                </a:cxn>
                <a:cxn ang="0">
                  <a:pos x="0" y="1451"/>
                </a:cxn>
                <a:cxn ang="0">
                  <a:pos x="0" y="1421"/>
                </a:cxn>
                <a:cxn ang="0">
                  <a:pos x="20" y="1421"/>
                </a:cxn>
                <a:cxn ang="0">
                  <a:pos x="20" y="1451"/>
                </a:cxn>
              </a:cxnLst>
              <a:rect l="0" t="0" r="r" b="b"/>
              <a:pathLst>
                <a:path w="4392" h="1452">
                  <a:moveTo>
                    <a:pt x="4391" y="1451"/>
                  </a:moveTo>
                  <a:lnTo>
                    <a:pt x="4371" y="1451"/>
                  </a:lnTo>
                  <a:lnTo>
                    <a:pt x="4371" y="1421"/>
                  </a:lnTo>
                  <a:lnTo>
                    <a:pt x="4391" y="1421"/>
                  </a:lnTo>
                  <a:lnTo>
                    <a:pt x="4391" y="1451"/>
                  </a:lnTo>
                  <a:close/>
                  <a:moveTo>
                    <a:pt x="4391" y="40"/>
                  </a:moveTo>
                  <a:lnTo>
                    <a:pt x="4371" y="40"/>
                  </a:lnTo>
                  <a:lnTo>
                    <a:pt x="4371" y="20"/>
                  </a:lnTo>
                  <a:lnTo>
                    <a:pt x="4352" y="20"/>
                  </a:lnTo>
                  <a:lnTo>
                    <a:pt x="4352" y="0"/>
                  </a:lnTo>
                  <a:lnTo>
                    <a:pt x="4391" y="0"/>
                  </a:lnTo>
                  <a:lnTo>
                    <a:pt x="4391" y="40"/>
                  </a:lnTo>
                  <a:close/>
                  <a:moveTo>
                    <a:pt x="20" y="40"/>
                  </a:moveTo>
                  <a:lnTo>
                    <a:pt x="0" y="40"/>
                  </a:lnTo>
                  <a:lnTo>
                    <a:pt x="0" y="0"/>
                  </a:lnTo>
                  <a:lnTo>
                    <a:pt x="40" y="0"/>
                  </a:lnTo>
                  <a:lnTo>
                    <a:pt x="40" y="20"/>
                  </a:lnTo>
                  <a:lnTo>
                    <a:pt x="20" y="20"/>
                  </a:lnTo>
                  <a:lnTo>
                    <a:pt x="20" y="40"/>
                  </a:lnTo>
                  <a:close/>
                  <a:moveTo>
                    <a:pt x="20" y="1451"/>
                  </a:moveTo>
                  <a:lnTo>
                    <a:pt x="0" y="1451"/>
                  </a:lnTo>
                  <a:lnTo>
                    <a:pt x="0" y="1421"/>
                  </a:lnTo>
                  <a:lnTo>
                    <a:pt x="20" y="1421"/>
                  </a:lnTo>
                  <a:lnTo>
                    <a:pt x="20" y="1451"/>
                  </a:lnTo>
                  <a:close/>
                </a:path>
              </a:pathLst>
            </a:custGeom>
            <a:solidFill>
              <a:srgbClr val="00A64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9247" name="Picture 31"/>
            <p:cNvPicPr>
              <a:picLocks noChangeAspect="1" noChangeArrowheads="1"/>
            </p:cNvPicPr>
            <p:nvPr/>
          </p:nvPicPr>
          <p:blipFill>
            <a:blip r:embed="rId3"/>
            <a:srcRect/>
            <a:stretch>
              <a:fillRect/>
            </a:stretch>
          </p:blipFill>
          <p:spPr bwMode="auto">
            <a:xfrm>
              <a:off x="1565" y="3172"/>
              <a:ext cx="3033" cy="719"/>
            </a:xfrm>
            <a:prstGeom prst="rect">
              <a:avLst/>
            </a:prstGeom>
            <a:noFill/>
            <a:ln w="9525">
              <a:noFill/>
              <a:miter lim="800000"/>
              <a:headEnd/>
              <a:tailEnd/>
            </a:ln>
          </p:spPr>
        </p:pic>
        <p:sp>
          <p:nvSpPr>
            <p:cNvPr id="9248" name="Rectangle 32"/>
            <p:cNvSpPr>
              <a:spLocks noChangeArrowheads="1"/>
            </p:cNvSpPr>
            <p:nvPr/>
          </p:nvSpPr>
          <p:spPr bwMode="auto">
            <a:xfrm>
              <a:off x="1502" y="3110"/>
              <a:ext cx="3031" cy="718"/>
            </a:xfrm>
            <a:prstGeom prst="rect">
              <a:avLst/>
            </a:prstGeom>
            <a:solidFill>
              <a:srgbClr val="C6E78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249" name="Picture 33"/>
            <p:cNvPicPr>
              <a:picLocks noChangeAspect="1" noChangeArrowheads="1"/>
            </p:cNvPicPr>
            <p:nvPr/>
          </p:nvPicPr>
          <p:blipFill>
            <a:blip r:embed="rId4"/>
            <a:srcRect/>
            <a:stretch>
              <a:fillRect/>
            </a:stretch>
          </p:blipFill>
          <p:spPr bwMode="auto">
            <a:xfrm>
              <a:off x="6025" y="3172"/>
              <a:ext cx="3033" cy="719"/>
            </a:xfrm>
            <a:prstGeom prst="rect">
              <a:avLst/>
            </a:prstGeom>
            <a:noFill/>
            <a:ln w="9525">
              <a:noFill/>
              <a:miter lim="800000"/>
              <a:headEnd/>
              <a:tailEnd/>
            </a:ln>
          </p:spPr>
        </p:pic>
        <p:sp>
          <p:nvSpPr>
            <p:cNvPr id="9250" name="Rectangle 34"/>
            <p:cNvSpPr>
              <a:spLocks noChangeArrowheads="1"/>
            </p:cNvSpPr>
            <p:nvPr/>
          </p:nvSpPr>
          <p:spPr bwMode="auto">
            <a:xfrm>
              <a:off x="5962" y="3110"/>
              <a:ext cx="3031" cy="718"/>
            </a:xfrm>
            <a:prstGeom prst="rect">
              <a:avLst/>
            </a:prstGeom>
            <a:solidFill>
              <a:srgbClr val="C6E78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251" name="Picture 35"/>
            <p:cNvPicPr>
              <a:picLocks noChangeAspect="1" noChangeArrowheads="1"/>
            </p:cNvPicPr>
            <p:nvPr/>
          </p:nvPicPr>
          <p:blipFill>
            <a:blip r:embed="rId5"/>
            <a:srcRect/>
            <a:stretch>
              <a:fillRect/>
            </a:stretch>
          </p:blipFill>
          <p:spPr bwMode="auto">
            <a:xfrm>
              <a:off x="6166" y="2194"/>
              <a:ext cx="2751" cy="566"/>
            </a:xfrm>
            <a:prstGeom prst="rect">
              <a:avLst/>
            </a:prstGeom>
            <a:noFill/>
            <a:ln w="9525">
              <a:noFill/>
              <a:miter lim="800000"/>
              <a:headEnd/>
              <a:tailEnd/>
            </a:ln>
          </p:spPr>
        </p:pic>
        <p:sp>
          <p:nvSpPr>
            <p:cNvPr id="9252" name="Rectangle 36"/>
            <p:cNvSpPr>
              <a:spLocks noChangeArrowheads="1"/>
            </p:cNvSpPr>
            <p:nvPr/>
          </p:nvSpPr>
          <p:spPr bwMode="auto">
            <a:xfrm>
              <a:off x="6103" y="2132"/>
              <a:ext cx="2749" cy="571"/>
            </a:xfrm>
            <a:prstGeom prst="rect">
              <a:avLst/>
            </a:prstGeom>
            <a:solidFill>
              <a:srgbClr val="C6E78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9253" name="Picture 37"/>
            <p:cNvPicPr>
              <a:picLocks noChangeAspect="1" noChangeArrowheads="1"/>
            </p:cNvPicPr>
            <p:nvPr/>
          </p:nvPicPr>
          <p:blipFill>
            <a:blip r:embed="rId6"/>
            <a:srcRect/>
            <a:stretch>
              <a:fillRect/>
            </a:stretch>
          </p:blipFill>
          <p:spPr bwMode="auto">
            <a:xfrm>
              <a:off x="1722" y="2194"/>
              <a:ext cx="2718" cy="566"/>
            </a:xfrm>
            <a:prstGeom prst="rect">
              <a:avLst/>
            </a:prstGeom>
            <a:noFill/>
            <a:ln w="9525">
              <a:noFill/>
              <a:miter lim="800000"/>
              <a:headEnd/>
              <a:tailEnd/>
            </a:ln>
          </p:spPr>
        </p:pic>
        <p:sp>
          <p:nvSpPr>
            <p:cNvPr id="9254" name="Rectangle 38"/>
            <p:cNvSpPr>
              <a:spLocks noChangeArrowheads="1"/>
            </p:cNvSpPr>
            <p:nvPr/>
          </p:nvSpPr>
          <p:spPr bwMode="auto">
            <a:xfrm>
              <a:off x="1659" y="2132"/>
              <a:ext cx="2717" cy="571"/>
            </a:xfrm>
            <a:prstGeom prst="rect">
              <a:avLst/>
            </a:prstGeom>
            <a:solidFill>
              <a:srgbClr val="C6E78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255" name="Line 39"/>
            <p:cNvSpPr>
              <a:spLocks noChangeShapeType="1"/>
            </p:cNvSpPr>
            <p:nvPr/>
          </p:nvSpPr>
          <p:spPr bwMode="auto">
            <a:xfrm>
              <a:off x="5312" y="1642"/>
              <a:ext cx="0" cy="237"/>
            </a:xfrm>
            <a:prstGeom prst="line">
              <a:avLst/>
            </a:prstGeom>
            <a:noFill/>
            <a:ln w="12677">
              <a:solidFill>
                <a:srgbClr val="00A64F"/>
              </a:solidFill>
              <a:prstDash val="sys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9256" name="Text Box 40"/>
            <p:cNvSpPr txBox="1">
              <a:spLocks noChangeArrowheads="1"/>
            </p:cNvSpPr>
            <p:nvPr/>
          </p:nvSpPr>
          <p:spPr bwMode="auto">
            <a:xfrm>
              <a:off x="1543" y="3179"/>
              <a:ext cx="3023" cy="7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9525" lvl="1" indent="0" algn="ctr" defTabSz="914400" rtl="0" eaLnBrk="1" fontAlgn="base" latinLnBrk="0" hangingPunct="1">
                <a:lnSpc>
                  <a:spcPct val="100000"/>
                </a:lnSpc>
                <a:spcBef>
                  <a:spcPts val="113"/>
                </a:spcBef>
                <a:spcAft>
                  <a:spcPts val="1000"/>
                </a:spcAft>
                <a:buClrTx/>
                <a:buSzTx/>
                <a:buFontTx/>
                <a:buNone/>
                <a:tabLst/>
              </a:pPr>
              <a:r>
                <a:rPr kumimoji="0" lang="en-US" b="0" i="0" u="none" strike="noStrike" cap="none" normalizeH="0" baseline="0" dirty="0" smtClean="0">
                  <a:ln>
                    <a:noFill/>
                  </a:ln>
                  <a:solidFill>
                    <a:srgbClr val="323232"/>
                  </a:solidFill>
                  <a:effectLst/>
                  <a:latin typeface="Calibri" pitchFamily="34" charset="0"/>
                  <a:ea typeface="Arial" pitchFamily="34" charset="0"/>
                  <a:cs typeface="Arial" pitchFamily="34" charset="0"/>
                </a:rPr>
                <a:t>Have inter-department transfers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9257" name="Text Box 41"/>
            <p:cNvSpPr txBox="1">
              <a:spLocks noChangeArrowheads="1"/>
            </p:cNvSpPr>
            <p:nvPr/>
          </p:nvSpPr>
          <p:spPr bwMode="auto">
            <a:xfrm>
              <a:off x="5862" y="3179"/>
              <a:ext cx="3369" cy="78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20638" lvl="1" indent="0" algn="ctr" defTabSz="914400" rtl="0" eaLnBrk="1" fontAlgn="base" latinLnBrk="0" hangingPunct="1">
                <a:lnSpc>
                  <a:spcPct val="100000"/>
                </a:lnSpc>
                <a:spcBef>
                  <a:spcPts val="113"/>
                </a:spcBef>
                <a:spcAft>
                  <a:spcPts val="1000"/>
                </a:spcAft>
                <a:buClrTx/>
                <a:buSzTx/>
                <a:buFontTx/>
                <a:buNone/>
                <a:tabLst/>
              </a:pPr>
              <a:r>
                <a:rPr kumimoji="0" lang="en-US" b="0" i="0" u="none" strike="noStrike" cap="none" normalizeH="0" baseline="0" dirty="0" smtClean="0">
                  <a:ln>
                    <a:noFill/>
                  </a:ln>
                  <a:solidFill>
                    <a:srgbClr val="323232"/>
                  </a:solidFill>
                  <a:effectLst/>
                  <a:latin typeface="Calibri" pitchFamily="34" charset="0"/>
                  <a:ea typeface="Arial" pitchFamily="34" charset="0"/>
                  <a:cs typeface="Arial" pitchFamily="34" charset="0"/>
                </a:rPr>
                <a:t>Work independently, have negligible transfers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9258" name="Text Box 42"/>
            <p:cNvSpPr txBox="1">
              <a:spLocks noChangeArrowheads="1"/>
            </p:cNvSpPr>
            <p:nvPr/>
          </p:nvSpPr>
          <p:spPr bwMode="auto">
            <a:xfrm>
              <a:off x="7409" y="2132"/>
              <a:ext cx="1443" cy="5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59" name="Text Box 43"/>
            <p:cNvSpPr txBox="1">
              <a:spLocks noChangeArrowheads="1"/>
            </p:cNvSpPr>
            <p:nvPr/>
          </p:nvSpPr>
          <p:spPr bwMode="auto">
            <a:xfrm>
              <a:off x="6103" y="2132"/>
              <a:ext cx="2696" cy="5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lvl="0" indent="0" algn="ctr" eaLnBrk="1" fontAlgn="base" latinLnBrk="0" hangingPunct="1">
                <a:lnSpc>
                  <a:spcPct val="100000"/>
                </a:lnSpc>
                <a:spcBef>
                  <a:spcPts val="625"/>
                </a:spcBef>
                <a:spcAft>
                  <a:spcPts val="1000"/>
                </a:spcAft>
                <a:tabLst/>
              </a:pPr>
              <a:r>
                <a:rPr kumimoji="0" lang="en-US" b="0" i="0" u="none" strike="noStrike" cap="none" normalizeH="0" baseline="0" dirty="0" smtClean="0">
                  <a:ln>
                    <a:noFill/>
                  </a:ln>
                  <a:solidFill>
                    <a:srgbClr val="323232"/>
                  </a:solidFill>
                  <a:effectLst/>
                  <a:latin typeface="Calibri" pitchFamily="34" charset="0"/>
                  <a:ea typeface="Arial" pitchFamily="34" charset="0"/>
                  <a:cs typeface="Arial" pitchFamily="34" charset="0"/>
                </a:rPr>
                <a:t>Independent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9260" name="Text Box 44"/>
            <p:cNvSpPr txBox="1">
              <a:spLocks noChangeArrowheads="1"/>
            </p:cNvSpPr>
            <p:nvPr/>
          </p:nvSpPr>
          <p:spPr bwMode="auto">
            <a:xfrm>
              <a:off x="3037" y="2132"/>
              <a:ext cx="1339" cy="5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61" name="Text Box 45"/>
            <p:cNvSpPr txBox="1">
              <a:spLocks noChangeArrowheads="1"/>
            </p:cNvSpPr>
            <p:nvPr/>
          </p:nvSpPr>
          <p:spPr bwMode="auto">
            <a:xfrm>
              <a:off x="1659" y="2132"/>
              <a:ext cx="2735" cy="5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ts val="625"/>
                </a:spcBef>
                <a:spcAft>
                  <a:spcPts val="1000"/>
                </a:spcAft>
                <a:buClrTx/>
                <a:buSzTx/>
                <a:buFontTx/>
                <a:buNone/>
                <a:tabLst/>
              </a:pPr>
              <a:r>
                <a:rPr kumimoji="0" lang="en-US" b="0" i="0" u="none" strike="noStrike" cap="none" normalizeH="0" baseline="0" dirty="0" smtClean="0">
                  <a:ln>
                    <a:noFill/>
                  </a:ln>
                  <a:solidFill>
                    <a:srgbClr val="323232"/>
                  </a:solidFill>
                  <a:effectLst/>
                  <a:latin typeface="Calibri" pitchFamily="34" charset="0"/>
                  <a:ea typeface="Arial" pitchFamily="34" charset="0"/>
                  <a:cs typeface="Arial" pitchFamily="34" charset="0"/>
                </a:rPr>
                <a:t>Dependent</a:t>
              </a:r>
              <a:endParaRPr kumimoji="0" lang="en-US" b="0" i="0" u="none" strike="noStrike" cap="none" normalizeH="0" baseline="0" dirty="0" smtClean="0">
                <a:ln>
                  <a:noFill/>
                </a:ln>
                <a:solidFill>
                  <a:schemeClr val="tx1"/>
                </a:solidFill>
                <a:effectLst/>
                <a:latin typeface="Mangal" pitchFamily="18"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9262" name="Text Box 46"/>
            <p:cNvSpPr txBox="1">
              <a:spLocks noChangeArrowheads="1"/>
            </p:cNvSpPr>
            <p:nvPr/>
          </p:nvSpPr>
          <p:spPr bwMode="auto">
            <a:xfrm>
              <a:off x="3616" y="1030"/>
              <a:ext cx="3196" cy="57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0" lvl="1" indent="0" algn="l" defTabSz="914400" rtl="0" eaLnBrk="1" fontAlgn="base" latinLnBrk="0" hangingPunct="1">
                <a:lnSpc>
                  <a:spcPct val="100000"/>
                </a:lnSpc>
                <a:spcBef>
                  <a:spcPts val="625"/>
                </a:spcBef>
                <a:spcAft>
                  <a:spcPts val="1000"/>
                </a:spcAft>
                <a:buClrTx/>
                <a:buSzTx/>
                <a:buFontTx/>
                <a:buNone/>
                <a:tabLst/>
              </a:pPr>
              <a:r>
                <a:rPr kumimoji="0" lang="en-US" b="1" i="0" u="none" strike="noStrike" cap="none" normalizeH="0" baseline="0" dirty="0" smtClean="0">
                  <a:ln>
                    <a:noFill/>
                  </a:ln>
                  <a:solidFill>
                    <a:srgbClr val="323232"/>
                  </a:solidFill>
                  <a:effectLst/>
                  <a:latin typeface="Segoe UI Semibold" pitchFamily="34" charset="0"/>
                  <a:ea typeface="Arial" pitchFamily="34" charset="0"/>
                  <a:cs typeface="Arial" pitchFamily="34" charset="0"/>
                </a:rPr>
                <a:t>Type of Departments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538733"/>
            <a:ext cx="8458200" cy="6014467"/>
          </a:xfrm>
          <a:prstGeom prst="rect">
            <a:avLst/>
          </a:prstGeom>
        </p:spPr>
        <p:txBody>
          <a:bodyPr vert="horz" wrap="square" lIns="0" tIns="12700" rIns="0" bIns="0" rtlCol="0">
            <a:spAutoFit/>
          </a:bodyPr>
          <a:lstStyle/>
          <a:p>
            <a:pPr lvl="1" algn="just"/>
            <a:r>
              <a:rPr lang="en-US" sz="2600" b="1" dirty="0" smtClean="0">
                <a:solidFill>
                  <a:srgbClr val="FF0000"/>
                </a:solidFill>
                <a:latin typeface="+mj-lt"/>
              </a:rPr>
              <a:t>a. Independent Departments</a:t>
            </a:r>
          </a:p>
          <a:p>
            <a:pPr algn="just"/>
            <a:r>
              <a:rPr lang="en-US" sz="2600" dirty="0" smtClean="0">
                <a:latin typeface="+mj-lt"/>
              </a:rPr>
              <a:t>Departments which work independently of each other and have negligible inter- department transfers are called Independent Departments</a:t>
            </a:r>
            <a:r>
              <a:rPr lang="en-US" sz="2600" dirty="0" smtClean="0">
                <a:latin typeface="+mj-lt"/>
              </a:rPr>
              <a:t>.</a:t>
            </a:r>
          </a:p>
          <a:p>
            <a:pPr algn="just"/>
            <a:endParaRPr lang="en-US" sz="2600" dirty="0" smtClean="0">
              <a:latin typeface="+mj-lt"/>
            </a:endParaRPr>
          </a:p>
          <a:p>
            <a:pPr lvl="1" algn="just"/>
            <a:r>
              <a:rPr lang="en-US" sz="2600" b="1" dirty="0" smtClean="0">
                <a:solidFill>
                  <a:srgbClr val="FF0000"/>
                </a:solidFill>
                <a:latin typeface="+mj-lt"/>
              </a:rPr>
              <a:t>b. Dependent Departments</a:t>
            </a:r>
          </a:p>
          <a:p>
            <a:pPr algn="just"/>
            <a:r>
              <a:rPr lang="en-US" sz="2600" dirty="0" smtClean="0">
                <a:latin typeface="+mj-lt"/>
              </a:rPr>
              <a:t>Departments which transfer goods from  one  department  to  another  department for further processing are called dependent departments. Here, the output of one department becomes the input for the other department. These transfers may be done at cost or some pre-decided selling price. The price at which this is done is known as transfer price. In these departments, unloading is required if the transfer price is having a profit element. The method of eliminating </a:t>
            </a:r>
            <a:r>
              <a:rPr lang="en-US" sz="2600" dirty="0" err="1" smtClean="0">
                <a:latin typeface="+mj-lt"/>
              </a:rPr>
              <a:t>unrealised</a:t>
            </a:r>
            <a:r>
              <a:rPr lang="en-US" sz="2600" dirty="0" smtClean="0">
                <a:latin typeface="+mj-lt"/>
              </a:rPr>
              <a:t> profit is being discussed in the succeeding </a:t>
            </a:r>
            <a:r>
              <a:rPr lang="en-US" sz="2600" dirty="0" err="1" smtClean="0">
                <a:latin typeface="+mj-lt"/>
              </a:rPr>
              <a:t>para</a:t>
            </a:r>
            <a:r>
              <a:rPr lang="en-US" sz="2600" dirty="0" smtClean="0">
                <a:latin typeface="+mj-lt"/>
              </a:rPr>
              <a:t>.</a:t>
            </a:r>
            <a:endParaRPr lang="en-US" sz="2600" dirty="0">
              <a:latin typeface="+mj-lt"/>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299462"/>
            <a:ext cx="8458200" cy="813043"/>
          </a:xfrm>
          <a:prstGeom prst="rect">
            <a:avLst/>
          </a:prstGeom>
        </p:spPr>
        <p:txBody>
          <a:bodyPr vert="horz" wrap="square" lIns="0" tIns="12700" rIns="0" bIns="0" rtlCol="0">
            <a:spAutoFit/>
          </a:bodyPr>
          <a:lstStyle/>
          <a:p>
            <a:pPr algn="just"/>
            <a:r>
              <a:rPr lang="en-US" sz="2600" b="1" dirty="0" smtClean="0">
                <a:solidFill>
                  <a:srgbClr val="0070C0"/>
                </a:solidFill>
                <a:latin typeface="+mj-lt"/>
              </a:rPr>
              <a:t>BASIS OF ALLOCATION OF COMMON EXPENDITURE AMONG DIFFERENT </a:t>
            </a:r>
            <a:r>
              <a:rPr lang="en-US" sz="2600" b="1" dirty="0" smtClean="0">
                <a:solidFill>
                  <a:srgbClr val="0070C0"/>
                </a:solidFill>
                <a:latin typeface="+mj-lt"/>
              </a:rPr>
              <a:t>DEPARTMENTS:</a:t>
            </a:r>
          </a:p>
        </p:txBody>
      </p:sp>
      <p:grpSp>
        <p:nvGrpSpPr>
          <p:cNvPr id="24578" name="Group 2"/>
          <p:cNvGrpSpPr>
            <a:grpSpLocks/>
          </p:cNvGrpSpPr>
          <p:nvPr/>
        </p:nvGrpSpPr>
        <p:grpSpPr bwMode="auto">
          <a:xfrm>
            <a:off x="609600" y="1600200"/>
            <a:ext cx="8077200" cy="4267200"/>
            <a:chOff x="1205" y="-1557"/>
            <a:chExt cx="8095" cy="2547"/>
          </a:xfrm>
        </p:grpSpPr>
        <p:pic>
          <p:nvPicPr>
            <p:cNvPr id="24579" name="Picture 3"/>
            <p:cNvPicPr>
              <a:picLocks noChangeAspect="1" noChangeArrowheads="1"/>
            </p:cNvPicPr>
            <p:nvPr/>
          </p:nvPicPr>
          <p:blipFill>
            <a:blip r:embed="rId2"/>
            <a:srcRect/>
            <a:stretch>
              <a:fillRect/>
            </a:stretch>
          </p:blipFill>
          <p:spPr bwMode="auto">
            <a:xfrm>
              <a:off x="2949" y="-1490"/>
              <a:ext cx="4911" cy="838"/>
            </a:xfrm>
            <a:prstGeom prst="rect">
              <a:avLst/>
            </a:prstGeom>
            <a:noFill/>
            <a:ln w="9525">
              <a:noFill/>
              <a:miter lim="800000"/>
              <a:headEnd/>
              <a:tailEnd/>
            </a:ln>
          </p:spPr>
        </p:pic>
        <p:sp>
          <p:nvSpPr>
            <p:cNvPr id="24580" name="Rectangle 4"/>
            <p:cNvSpPr>
              <a:spLocks noChangeArrowheads="1"/>
            </p:cNvSpPr>
            <p:nvPr/>
          </p:nvSpPr>
          <p:spPr bwMode="auto">
            <a:xfrm>
              <a:off x="2886" y="-1557"/>
              <a:ext cx="4916" cy="840"/>
            </a:xfrm>
            <a:prstGeom prst="rect">
              <a:avLst/>
            </a:prstGeom>
            <a:solidFill>
              <a:srgbClr val="C6E78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581" name="AutoShape 5"/>
            <p:cNvSpPr>
              <a:spLocks/>
            </p:cNvSpPr>
            <p:nvPr/>
          </p:nvSpPr>
          <p:spPr bwMode="auto">
            <a:xfrm>
              <a:off x="7389" y="-411"/>
              <a:ext cx="20" cy="764"/>
            </a:xfrm>
            <a:custGeom>
              <a:avLst/>
              <a:gdLst/>
              <a:ahLst/>
              <a:cxnLst>
                <a:cxn ang="0">
                  <a:pos x="20" y="703"/>
                </a:cxn>
                <a:cxn ang="0">
                  <a:pos x="0" y="703"/>
                </a:cxn>
                <a:cxn ang="0">
                  <a:pos x="0" y="763"/>
                </a:cxn>
                <a:cxn ang="0">
                  <a:pos x="20" y="763"/>
                </a:cxn>
                <a:cxn ang="0">
                  <a:pos x="20" y="703"/>
                </a:cxn>
                <a:cxn ang="0">
                  <a:pos x="20" y="603"/>
                </a:cxn>
                <a:cxn ang="0">
                  <a:pos x="0" y="603"/>
                </a:cxn>
                <a:cxn ang="0">
                  <a:pos x="0" y="663"/>
                </a:cxn>
                <a:cxn ang="0">
                  <a:pos x="20" y="663"/>
                </a:cxn>
                <a:cxn ang="0">
                  <a:pos x="20" y="603"/>
                </a:cxn>
                <a:cxn ang="0">
                  <a:pos x="20" y="502"/>
                </a:cxn>
                <a:cxn ang="0">
                  <a:pos x="0" y="502"/>
                </a:cxn>
                <a:cxn ang="0">
                  <a:pos x="0" y="562"/>
                </a:cxn>
                <a:cxn ang="0">
                  <a:pos x="20" y="562"/>
                </a:cxn>
                <a:cxn ang="0">
                  <a:pos x="20" y="502"/>
                </a:cxn>
                <a:cxn ang="0">
                  <a:pos x="20" y="402"/>
                </a:cxn>
                <a:cxn ang="0">
                  <a:pos x="0" y="402"/>
                </a:cxn>
                <a:cxn ang="0">
                  <a:pos x="0" y="462"/>
                </a:cxn>
                <a:cxn ang="0">
                  <a:pos x="20" y="462"/>
                </a:cxn>
                <a:cxn ang="0">
                  <a:pos x="20" y="402"/>
                </a:cxn>
                <a:cxn ang="0">
                  <a:pos x="20" y="301"/>
                </a:cxn>
                <a:cxn ang="0">
                  <a:pos x="0" y="301"/>
                </a:cxn>
                <a:cxn ang="0">
                  <a:pos x="0" y="362"/>
                </a:cxn>
                <a:cxn ang="0">
                  <a:pos x="20" y="362"/>
                </a:cxn>
                <a:cxn ang="0">
                  <a:pos x="20" y="301"/>
                </a:cxn>
                <a:cxn ang="0">
                  <a:pos x="20" y="201"/>
                </a:cxn>
                <a:cxn ang="0">
                  <a:pos x="0" y="201"/>
                </a:cxn>
                <a:cxn ang="0">
                  <a:pos x="0" y="261"/>
                </a:cxn>
                <a:cxn ang="0">
                  <a:pos x="20" y="261"/>
                </a:cxn>
                <a:cxn ang="0">
                  <a:pos x="20" y="201"/>
                </a:cxn>
                <a:cxn ang="0">
                  <a:pos x="20" y="100"/>
                </a:cxn>
                <a:cxn ang="0">
                  <a:pos x="0" y="100"/>
                </a:cxn>
                <a:cxn ang="0">
                  <a:pos x="0" y="161"/>
                </a:cxn>
                <a:cxn ang="0">
                  <a:pos x="20" y="161"/>
                </a:cxn>
                <a:cxn ang="0">
                  <a:pos x="20" y="100"/>
                </a:cxn>
                <a:cxn ang="0">
                  <a:pos x="20" y="0"/>
                </a:cxn>
                <a:cxn ang="0">
                  <a:pos x="0" y="0"/>
                </a:cxn>
                <a:cxn ang="0">
                  <a:pos x="0" y="60"/>
                </a:cxn>
                <a:cxn ang="0">
                  <a:pos x="20" y="60"/>
                </a:cxn>
                <a:cxn ang="0">
                  <a:pos x="20" y="0"/>
                </a:cxn>
              </a:cxnLst>
              <a:rect l="0" t="0" r="r" b="b"/>
              <a:pathLst>
                <a:path w="20" h="764">
                  <a:moveTo>
                    <a:pt x="20" y="703"/>
                  </a:moveTo>
                  <a:lnTo>
                    <a:pt x="0" y="703"/>
                  </a:lnTo>
                  <a:lnTo>
                    <a:pt x="0" y="763"/>
                  </a:lnTo>
                  <a:lnTo>
                    <a:pt x="20" y="763"/>
                  </a:lnTo>
                  <a:lnTo>
                    <a:pt x="20" y="703"/>
                  </a:lnTo>
                  <a:close/>
                  <a:moveTo>
                    <a:pt x="20" y="603"/>
                  </a:moveTo>
                  <a:lnTo>
                    <a:pt x="0" y="603"/>
                  </a:lnTo>
                  <a:lnTo>
                    <a:pt x="0" y="663"/>
                  </a:lnTo>
                  <a:lnTo>
                    <a:pt x="20" y="663"/>
                  </a:lnTo>
                  <a:lnTo>
                    <a:pt x="20" y="603"/>
                  </a:lnTo>
                  <a:close/>
                  <a:moveTo>
                    <a:pt x="20" y="502"/>
                  </a:moveTo>
                  <a:lnTo>
                    <a:pt x="0" y="502"/>
                  </a:lnTo>
                  <a:lnTo>
                    <a:pt x="0" y="562"/>
                  </a:lnTo>
                  <a:lnTo>
                    <a:pt x="20" y="562"/>
                  </a:lnTo>
                  <a:lnTo>
                    <a:pt x="20" y="502"/>
                  </a:lnTo>
                  <a:close/>
                  <a:moveTo>
                    <a:pt x="20" y="402"/>
                  </a:moveTo>
                  <a:lnTo>
                    <a:pt x="0" y="402"/>
                  </a:lnTo>
                  <a:lnTo>
                    <a:pt x="0" y="462"/>
                  </a:lnTo>
                  <a:lnTo>
                    <a:pt x="20" y="462"/>
                  </a:lnTo>
                  <a:lnTo>
                    <a:pt x="20" y="402"/>
                  </a:lnTo>
                  <a:close/>
                  <a:moveTo>
                    <a:pt x="20" y="301"/>
                  </a:moveTo>
                  <a:lnTo>
                    <a:pt x="0" y="301"/>
                  </a:lnTo>
                  <a:lnTo>
                    <a:pt x="0" y="362"/>
                  </a:lnTo>
                  <a:lnTo>
                    <a:pt x="20" y="362"/>
                  </a:lnTo>
                  <a:lnTo>
                    <a:pt x="20" y="301"/>
                  </a:lnTo>
                  <a:close/>
                  <a:moveTo>
                    <a:pt x="20" y="201"/>
                  </a:moveTo>
                  <a:lnTo>
                    <a:pt x="0" y="201"/>
                  </a:lnTo>
                  <a:lnTo>
                    <a:pt x="0" y="261"/>
                  </a:lnTo>
                  <a:lnTo>
                    <a:pt x="20" y="261"/>
                  </a:lnTo>
                  <a:lnTo>
                    <a:pt x="20" y="201"/>
                  </a:lnTo>
                  <a:close/>
                  <a:moveTo>
                    <a:pt x="20" y="100"/>
                  </a:moveTo>
                  <a:lnTo>
                    <a:pt x="0" y="100"/>
                  </a:lnTo>
                  <a:lnTo>
                    <a:pt x="0" y="161"/>
                  </a:lnTo>
                  <a:lnTo>
                    <a:pt x="20" y="161"/>
                  </a:lnTo>
                  <a:lnTo>
                    <a:pt x="20" y="100"/>
                  </a:lnTo>
                  <a:close/>
                  <a:moveTo>
                    <a:pt x="20" y="0"/>
                  </a:moveTo>
                  <a:lnTo>
                    <a:pt x="0" y="0"/>
                  </a:lnTo>
                  <a:lnTo>
                    <a:pt x="0" y="60"/>
                  </a:lnTo>
                  <a:lnTo>
                    <a:pt x="20" y="60"/>
                  </a:lnTo>
                  <a:lnTo>
                    <a:pt x="20" y="0"/>
                  </a:lnTo>
                  <a:close/>
                </a:path>
              </a:pathLst>
            </a:custGeom>
            <a:solidFill>
              <a:srgbClr val="00A64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2" name="Line 6"/>
            <p:cNvSpPr>
              <a:spLocks noChangeShapeType="1"/>
            </p:cNvSpPr>
            <p:nvPr/>
          </p:nvSpPr>
          <p:spPr bwMode="auto">
            <a:xfrm>
              <a:off x="7330" y="-433"/>
              <a:ext cx="0" cy="0"/>
            </a:xfrm>
            <a:prstGeom prst="line">
              <a:avLst/>
            </a:prstGeom>
            <a:noFill/>
            <a:ln w="12677">
              <a:solidFill>
                <a:srgbClr val="00A64F"/>
              </a:solidFill>
              <a:prstDash val="sys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3" name="AutoShape 7"/>
            <p:cNvSpPr>
              <a:spLocks/>
            </p:cNvSpPr>
            <p:nvPr/>
          </p:nvSpPr>
          <p:spPr bwMode="auto">
            <a:xfrm>
              <a:off x="3075" y="-378"/>
              <a:ext cx="4392" cy="914"/>
            </a:xfrm>
            <a:custGeom>
              <a:avLst/>
              <a:gdLst/>
              <a:ahLst/>
              <a:cxnLst>
                <a:cxn ang="0">
                  <a:pos x="0" y="883"/>
                </a:cxn>
                <a:cxn ang="0">
                  <a:pos x="20" y="914"/>
                </a:cxn>
                <a:cxn ang="0">
                  <a:pos x="20" y="783"/>
                </a:cxn>
                <a:cxn ang="0">
                  <a:pos x="0" y="843"/>
                </a:cxn>
                <a:cxn ang="0">
                  <a:pos x="20" y="783"/>
                </a:cxn>
                <a:cxn ang="0">
                  <a:pos x="0" y="683"/>
                </a:cxn>
                <a:cxn ang="0">
                  <a:pos x="20" y="743"/>
                </a:cxn>
                <a:cxn ang="0">
                  <a:pos x="20" y="582"/>
                </a:cxn>
                <a:cxn ang="0">
                  <a:pos x="0" y="642"/>
                </a:cxn>
                <a:cxn ang="0">
                  <a:pos x="20" y="582"/>
                </a:cxn>
                <a:cxn ang="0">
                  <a:pos x="0" y="482"/>
                </a:cxn>
                <a:cxn ang="0">
                  <a:pos x="20" y="542"/>
                </a:cxn>
                <a:cxn ang="0">
                  <a:pos x="20" y="381"/>
                </a:cxn>
                <a:cxn ang="0">
                  <a:pos x="0" y="442"/>
                </a:cxn>
                <a:cxn ang="0">
                  <a:pos x="20" y="381"/>
                </a:cxn>
                <a:cxn ang="0">
                  <a:pos x="0" y="281"/>
                </a:cxn>
                <a:cxn ang="0">
                  <a:pos x="20" y="341"/>
                </a:cxn>
                <a:cxn ang="0">
                  <a:pos x="20" y="181"/>
                </a:cxn>
                <a:cxn ang="0">
                  <a:pos x="0" y="241"/>
                </a:cxn>
                <a:cxn ang="0">
                  <a:pos x="20" y="181"/>
                </a:cxn>
                <a:cxn ang="0">
                  <a:pos x="0" y="80"/>
                </a:cxn>
                <a:cxn ang="0">
                  <a:pos x="20" y="140"/>
                </a:cxn>
                <a:cxn ang="0">
                  <a:pos x="40" y="0"/>
                </a:cxn>
                <a:cxn ang="0">
                  <a:pos x="0" y="40"/>
                </a:cxn>
                <a:cxn ang="0">
                  <a:pos x="20" y="20"/>
                </a:cxn>
                <a:cxn ang="0">
                  <a:pos x="40" y="0"/>
                </a:cxn>
                <a:cxn ang="0">
                  <a:pos x="4371" y="883"/>
                </a:cxn>
                <a:cxn ang="0">
                  <a:pos x="4391" y="914"/>
                </a:cxn>
                <a:cxn ang="0">
                  <a:pos x="4391" y="0"/>
                </a:cxn>
                <a:cxn ang="0">
                  <a:pos x="4352" y="20"/>
                </a:cxn>
                <a:cxn ang="0">
                  <a:pos x="4371" y="40"/>
                </a:cxn>
                <a:cxn ang="0">
                  <a:pos x="4391" y="0"/>
                </a:cxn>
              </a:cxnLst>
              <a:rect l="0" t="0" r="r" b="b"/>
              <a:pathLst>
                <a:path w="4392" h="914">
                  <a:moveTo>
                    <a:pt x="20" y="883"/>
                  </a:moveTo>
                  <a:lnTo>
                    <a:pt x="0" y="883"/>
                  </a:lnTo>
                  <a:lnTo>
                    <a:pt x="0" y="914"/>
                  </a:lnTo>
                  <a:lnTo>
                    <a:pt x="20" y="914"/>
                  </a:lnTo>
                  <a:lnTo>
                    <a:pt x="20" y="883"/>
                  </a:lnTo>
                  <a:close/>
                  <a:moveTo>
                    <a:pt x="20" y="783"/>
                  </a:moveTo>
                  <a:lnTo>
                    <a:pt x="0" y="783"/>
                  </a:lnTo>
                  <a:lnTo>
                    <a:pt x="0" y="843"/>
                  </a:lnTo>
                  <a:lnTo>
                    <a:pt x="20" y="843"/>
                  </a:lnTo>
                  <a:lnTo>
                    <a:pt x="20" y="783"/>
                  </a:lnTo>
                  <a:close/>
                  <a:moveTo>
                    <a:pt x="20" y="683"/>
                  </a:moveTo>
                  <a:lnTo>
                    <a:pt x="0" y="683"/>
                  </a:lnTo>
                  <a:lnTo>
                    <a:pt x="0" y="743"/>
                  </a:lnTo>
                  <a:lnTo>
                    <a:pt x="20" y="743"/>
                  </a:lnTo>
                  <a:lnTo>
                    <a:pt x="20" y="683"/>
                  </a:lnTo>
                  <a:close/>
                  <a:moveTo>
                    <a:pt x="20" y="582"/>
                  </a:moveTo>
                  <a:lnTo>
                    <a:pt x="0" y="582"/>
                  </a:lnTo>
                  <a:lnTo>
                    <a:pt x="0" y="642"/>
                  </a:lnTo>
                  <a:lnTo>
                    <a:pt x="20" y="642"/>
                  </a:lnTo>
                  <a:lnTo>
                    <a:pt x="20" y="582"/>
                  </a:lnTo>
                  <a:close/>
                  <a:moveTo>
                    <a:pt x="20" y="482"/>
                  </a:moveTo>
                  <a:lnTo>
                    <a:pt x="0" y="482"/>
                  </a:lnTo>
                  <a:lnTo>
                    <a:pt x="0" y="542"/>
                  </a:lnTo>
                  <a:lnTo>
                    <a:pt x="20" y="542"/>
                  </a:lnTo>
                  <a:lnTo>
                    <a:pt x="20" y="482"/>
                  </a:lnTo>
                  <a:close/>
                  <a:moveTo>
                    <a:pt x="20" y="381"/>
                  </a:moveTo>
                  <a:lnTo>
                    <a:pt x="0" y="381"/>
                  </a:lnTo>
                  <a:lnTo>
                    <a:pt x="0" y="442"/>
                  </a:lnTo>
                  <a:lnTo>
                    <a:pt x="20" y="442"/>
                  </a:lnTo>
                  <a:lnTo>
                    <a:pt x="20" y="381"/>
                  </a:lnTo>
                  <a:close/>
                  <a:moveTo>
                    <a:pt x="20" y="281"/>
                  </a:moveTo>
                  <a:lnTo>
                    <a:pt x="0" y="281"/>
                  </a:lnTo>
                  <a:lnTo>
                    <a:pt x="0" y="341"/>
                  </a:lnTo>
                  <a:lnTo>
                    <a:pt x="20" y="341"/>
                  </a:lnTo>
                  <a:lnTo>
                    <a:pt x="20" y="281"/>
                  </a:lnTo>
                  <a:close/>
                  <a:moveTo>
                    <a:pt x="20" y="181"/>
                  </a:moveTo>
                  <a:lnTo>
                    <a:pt x="0" y="181"/>
                  </a:lnTo>
                  <a:lnTo>
                    <a:pt x="0" y="241"/>
                  </a:lnTo>
                  <a:lnTo>
                    <a:pt x="20" y="241"/>
                  </a:lnTo>
                  <a:lnTo>
                    <a:pt x="20" y="181"/>
                  </a:lnTo>
                  <a:close/>
                  <a:moveTo>
                    <a:pt x="20" y="80"/>
                  </a:moveTo>
                  <a:lnTo>
                    <a:pt x="0" y="80"/>
                  </a:lnTo>
                  <a:lnTo>
                    <a:pt x="0" y="140"/>
                  </a:lnTo>
                  <a:lnTo>
                    <a:pt x="20" y="140"/>
                  </a:lnTo>
                  <a:lnTo>
                    <a:pt x="20" y="80"/>
                  </a:lnTo>
                  <a:close/>
                  <a:moveTo>
                    <a:pt x="40" y="0"/>
                  </a:moveTo>
                  <a:lnTo>
                    <a:pt x="0" y="0"/>
                  </a:lnTo>
                  <a:lnTo>
                    <a:pt x="0" y="40"/>
                  </a:lnTo>
                  <a:lnTo>
                    <a:pt x="20" y="40"/>
                  </a:lnTo>
                  <a:lnTo>
                    <a:pt x="20" y="20"/>
                  </a:lnTo>
                  <a:lnTo>
                    <a:pt x="40" y="20"/>
                  </a:lnTo>
                  <a:lnTo>
                    <a:pt x="40" y="0"/>
                  </a:lnTo>
                  <a:close/>
                  <a:moveTo>
                    <a:pt x="4391" y="883"/>
                  </a:moveTo>
                  <a:lnTo>
                    <a:pt x="4371" y="883"/>
                  </a:lnTo>
                  <a:lnTo>
                    <a:pt x="4371" y="914"/>
                  </a:lnTo>
                  <a:lnTo>
                    <a:pt x="4391" y="914"/>
                  </a:lnTo>
                  <a:lnTo>
                    <a:pt x="4391" y="883"/>
                  </a:lnTo>
                  <a:close/>
                  <a:moveTo>
                    <a:pt x="4391" y="0"/>
                  </a:moveTo>
                  <a:lnTo>
                    <a:pt x="4352" y="0"/>
                  </a:lnTo>
                  <a:lnTo>
                    <a:pt x="4352" y="20"/>
                  </a:lnTo>
                  <a:lnTo>
                    <a:pt x="4371" y="20"/>
                  </a:lnTo>
                  <a:lnTo>
                    <a:pt x="4371" y="40"/>
                  </a:lnTo>
                  <a:lnTo>
                    <a:pt x="4391" y="40"/>
                  </a:lnTo>
                  <a:lnTo>
                    <a:pt x="4391" y="0"/>
                  </a:lnTo>
                  <a:close/>
                </a:path>
              </a:pathLst>
            </a:custGeom>
            <a:solidFill>
              <a:srgbClr val="00A64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24584" name="Picture 8"/>
            <p:cNvPicPr>
              <a:picLocks noChangeAspect="1" noChangeArrowheads="1"/>
            </p:cNvPicPr>
            <p:nvPr/>
          </p:nvPicPr>
          <p:blipFill>
            <a:blip r:embed="rId3"/>
            <a:srcRect/>
            <a:stretch>
              <a:fillRect/>
            </a:stretch>
          </p:blipFill>
          <p:spPr bwMode="auto">
            <a:xfrm>
              <a:off x="1267" y="-70"/>
              <a:ext cx="3644" cy="1060"/>
            </a:xfrm>
            <a:prstGeom prst="rect">
              <a:avLst/>
            </a:prstGeom>
            <a:noFill/>
            <a:ln w="9525">
              <a:noFill/>
              <a:miter lim="800000"/>
              <a:headEnd/>
              <a:tailEnd/>
            </a:ln>
          </p:spPr>
        </p:pic>
        <p:sp>
          <p:nvSpPr>
            <p:cNvPr id="24585" name="Rectangle 9"/>
            <p:cNvSpPr>
              <a:spLocks noChangeArrowheads="1"/>
            </p:cNvSpPr>
            <p:nvPr/>
          </p:nvSpPr>
          <p:spPr bwMode="auto">
            <a:xfrm>
              <a:off x="1205" y="-134"/>
              <a:ext cx="3643" cy="1063"/>
            </a:xfrm>
            <a:prstGeom prst="rect">
              <a:avLst/>
            </a:prstGeom>
            <a:solidFill>
              <a:srgbClr val="C6E786"/>
            </a:solidFill>
            <a:ln w="9525">
              <a:noFill/>
              <a:miter lim="800000"/>
              <a:headEnd/>
              <a:tailEnd/>
            </a:ln>
          </p:spPr>
          <p:txBody>
            <a:bodyPr vert="horz" wrap="square" lIns="91440" tIns="45720" rIns="91440" bIns="45720" numCol="1" anchor="t" anchorCtr="0" compatLnSpc="1">
              <a:prstTxWarp prst="textNoShape">
                <a:avLst/>
              </a:prstTxWarp>
            </a:bodyPr>
            <a:lstStyle/>
            <a:p>
              <a:pPr algn="ctr"/>
              <a:r>
                <a:rPr lang="en-US" sz="2300" b="1" dirty="0" smtClean="0">
                  <a:latin typeface="+mj-lt"/>
                </a:rPr>
                <a:t>Expenses </a:t>
              </a:r>
              <a:r>
                <a:rPr lang="en-US" sz="2300" b="1" dirty="0" smtClean="0">
                  <a:latin typeface="+mj-lt"/>
                </a:rPr>
                <a:t>incurred specially for each department are charged </a:t>
              </a:r>
              <a:endParaRPr lang="en-US" sz="2300" b="1" dirty="0">
                <a:latin typeface="+mj-lt"/>
              </a:endParaRPr>
            </a:p>
          </p:txBody>
        </p:sp>
        <p:pic>
          <p:nvPicPr>
            <p:cNvPr id="24586" name="Picture 10"/>
            <p:cNvPicPr>
              <a:picLocks noChangeAspect="1" noChangeArrowheads="1"/>
            </p:cNvPicPr>
            <p:nvPr/>
          </p:nvPicPr>
          <p:blipFill>
            <a:blip r:embed="rId4"/>
            <a:srcRect/>
            <a:stretch>
              <a:fillRect/>
            </a:stretch>
          </p:blipFill>
          <p:spPr bwMode="auto">
            <a:xfrm>
              <a:off x="5660" y="-70"/>
              <a:ext cx="3640" cy="1060"/>
            </a:xfrm>
            <a:prstGeom prst="rect">
              <a:avLst/>
            </a:prstGeom>
            <a:noFill/>
            <a:ln w="9525">
              <a:noFill/>
              <a:miter lim="800000"/>
              <a:headEnd/>
              <a:tailEnd/>
            </a:ln>
          </p:spPr>
        </p:pic>
        <p:sp>
          <p:nvSpPr>
            <p:cNvPr id="24587" name="Rectangle 11"/>
            <p:cNvSpPr>
              <a:spLocks noChangeArrowheads="1"/>
            </p:cNvSpPr>
            <p:nvPr/>
          </p:nvSpPr>
          <p:spPr bwMode="auto">
            <a:xfrm>
              <a:off x="5596" y="-134"/>
              <a:ext cx="3643" cy="1063"/>
            </a:xfrm>
            <a:prstGeom prst="rect">
              <a:avLst/>
            </a:prstGeom>
            <a:solidFill>
              <a:srgbClr val="C6E78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588" name="Line 12"/>
            <p:cNvSpPr>
              <a:spLocks noChangeShapeType="1"/>
            </p:cNvSpPr>
            <p:nvPr/>
          </p:nvSpPr>
          <p:spPr bwMode="auto">
            <a:xfrm>
              <a:off x="5312" y="-680"/>
              <a:ext cx="0" cy="237"/>
            </a:xfrm>
            <a:prstGeom prst="line">
              <a:avLst/>
            </a:prstGeom>
            <a:noFill/>
            <a:ln w="12677">
              <a:solidFill>
                <a:srgbClr val="00A64F"/>
              </a:solidFill>
              <a:prstDash val="sys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9" name="Text Box 13"/>
            <p:cNvSpPr txBox="1">
              <a:spLocks noChangeArrowheads="1"/>
            </p:cNvSpPr>
            <p:nvPr/>
          </p:nvSpPr>
          <p:spPr bwMode="auto">
            <a:xfrm>
              <a:off x="2886" y="-1557"/>
              <a:ext cx="4916" cy="84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457200" marR="428625" lvl="1" indent="0" algn="ctr" defTabSz="914400" rtl="0" eaLnBrk="1" fontAlgn="base" latinLnBrk="0" hangingPunct="1">
                <a:lnSpc>
                  <a:spcPct val="111000"/>
                </a:lnSpc>
                <a:spcBef>
                  <a:spcPts val="650"/>
                </a:spcBef>
                <a:spcAft>
                  <a:spcPts val="1000"/>
                </a:spcAft>
                <a:buClrTx/>
                <a:buSzTx/>
                <a:buFontTx/>
                <a:buNone/>
                <a:tabLst/>
              </a:pPr>
              <a:r>
                <a:rPr kumimoji="0" lang="en-US" sz="2200" b="1" i="0" u="none" strike="noStrike" cap="none" normalizeH="0" baseline="0" dirty="0" smtClean="0">
                  <a:ln>
                    <a:noFill/>
                  </a:ln>
                  <a:solidFill>
                    <a:srgbClr val="323232"/>
                  </a:solidFill>
                  <a:effectLst/>
                  <a:latin typeface="+mj-lt"/>
                  <a:ea typeface="Arial" pitchFamily="34" charset="0"/>
                  <a:cs typeface="Arial" pitchFamily="34" charset="0"/>
                </a:rPr>
                <a:t>Basis of Allocation of Common Expenditure</a:t>
              </a:r>
              <a:r>
                <a:rPr lang="en-US" sz="2200" b="1" dirty="0" smtClean="0">
                  <a:latin typeface="+mj-lt"/>
                  <a:ea typeface="Arial" pitchFamily="34" charset="0"/>
                  <a:cs typeface="Arial" pitchFamily="34" charset="0"/>
                </a:rPr>
                <a:t> </a:t>
              </a:r>
              <a:r>
                <a:rPr kumimoji="0" lang="en-US" sz="2200" b="1" i="0" u="none" strike="noStrike" cap="none" normalizeH="0" baseline="0" dirty="0" smtClean="0">
                  <a:ln>
                    <a:noFill/>
                  </a:ln>
                  <a:solidFill>
                    <a:srgbClr val="323232"/>
                  </a:solidFill>
                  <a:effectLst/>
                  <a:latin typeface="+mj-lt"/>
                  <a:ea typeface="Arial" pitchFamily="34" charset="0"/>
                  <a:cs typeface="Arial" pitchFamily="34" charset="0"/>
                </a:rPr>
                <a:t>among different Departments</a:t>
              </a:r>
              <a:endParaRPr kumimoji="0" lang="en-US" sz="2200" b="1" i="0" u="none" strike="noStrike" cap="none" normalizeH="0" baseline="0" dirty="0" smtClean="0">
                <a:ln>
                  <a:noFill/>
                </a:ln>
                <a:solidFill>
                  <a:schemeClr val="tx1"/>
                </a:solidFill>
                <a:effectLst/>
                <a:latin typeface="+mj-lt"/>
                <a:cs typeface="Arial" pitchFamily="34" charset="0"/>
              </a:endParaRPr>
            </a:p>
          </p:txBody>
        </p:sp>
      </p:grpSp>
      <p:sp>
        <p:nvSpPr>
          <p:cNvPr id="30" name="Rectangle 29"/>
          <p:cNvSpPr/>
          <p:nvPr/>
        </p:nvSpPr>
        <p:spPr>
          <a:xfrm>
            <a:off x="5105400" y="4191000"/>
            <a:ext cx="3429000" cy="1508105"/>
          </a:xfrm>
          <a:prstGeom prst="rect">
            <a:avLst/>
          </a:prstGeom>
        </p:spPr>
        <p:txBody>
          <a:bodyPr wrap="square">
            <a:spAutoFit/>
          </a:bodyPr>
          <a:lstStyle/>
          <a:p>
            <a:pPr algn="ctr"/>
            <a:r>
              <a:rPr lang="en-US" sz="2300" b="1" dirty="0" smtClean="0">
                <a:latin typeface="+mj-lt"/>
              </a:rPr>
              <a:t>Common expenses distributed among the departments on suitable basis</a:t>
            </a:r>
            <a:endParaRPr lang="en-US" sz="2300" b="1" dirty="0">
              <a:latin typeface="+mj-lt"/>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299462"/>
            <a:ext cx="8458200" cy="6045245"/>
          </a:xfrm>
          <a:prstGeom prst="rect">
            <a:avLst/>
          </a:prstGeom>
        </p:spPr>
        <p:txBody>
          <a:bodyPr vert="horz" wrap="square" lIns="0" tIns="12700" rIns="0" bIns="0" rtlCol="0">
            <a:spAutoFit/>
          </a:bodyPr>
          <a:lstStyle/>
          <a:p>
            <a:pPr algn="just"/>
            <a:r>
              <a:rPr lang="en-US" sz="2800" dirty="0" smtClean="0">
                <a:latin typeface="+mj-lt"/>
              </a:rPr>
              <a:t>Expenses </a:t>
            </a:r>
            <a:r>
              <a:rPr lang="en-US" sz="2800" dirty="0" smtClean="0">
                <a:latin typeface="+mj-lt"/>
              </a:rPr>
              <a:t>should be allocated among different departments on a rational basis </a:t>
            </a:r>
            <a:r>
              <a:rPr lang="en-US" sz="2800" dirty="0" smtClean="0">
                <a:latin typeface="+mj-lt"/>
              </a:rPr>
              <a:t>while preparing </a:t>
            </a:r>
            <a:r>
              <a:rPr lang="en-US" sz="2800" dirty="0" smtClean="0">
                <a:latin typeface="+mj-lt"/>
              </a:rPr>
              <a:t>departmental accounts</a:t>
            </a:r>
            <a:r>
              <a:rPr lang="en-US" sz="2800" dirty="0" smtClean="0">
                <a:latin typeface="+mj-lt"/>
              </a:rPr>
              <a:t>.</a:t>
            </a:r>
          </a:p>
          <a:p>
            <a:pPr algn="just"/>
            <a:endParaRPr lang="en-US" sz="2800" dirty="0" smtClean="0">
              <a:latin typeface="+mj-lt"/>
            </a:endParaRPr>
          </a:p>
          <a:p>
            <a:pPr algn="just"/>
            <a:r>
              <a:rPr lang="en-US" sz="2800" b="1" dirty="0" smtClean="0">
                <a:latin typeface="+mj-lt"/>
              </a:rPr>
              <a:t>Individual Identifiable Expenses: </a:t>
            </a:r>
            <a:r>
              <a:rPr lang="en-US" sz="2800" dirty="0" smtClean="0">
                <a:latin typeface="+mj-lt"/>
              </a:rPr>
              <a:t>Expenses incurred specially for a particular department are charged directly thereto, e.g., insurance charges of stock held by the department</a:t>
            </a:r>
            <a:r>
              <a:rPr lang="en-US" sz="2800" dirty="0" smtClean="0">
                <a:latin typeface="+mj-lt"/>
              </a:rPr>
              <a:t>.</a:t>
            </a:r>
          </a:p>
          <a:p>
            <a:pPr algn="just"/>
            <a:endParaRPr lang="en-US" sz="2800" dirty="0" smtClean="0">
              <a:latin typeface="+mj-lt"/>
            </a:endParaRPr>
          </a:p>
          <a:p>
            <a:pPr algn="just"/>
            <a:r>
              <a:rPr lang="en-US" sz="2800" b="1" dirty="0" smtClean="0">
                <a:latin typeface="+mj-lt"/>
              </a:rPr>
              <a:t>Common Expenses : </a:t>
            </a:r>
            <a:r>
              <a:rPr lang="en-US" sz="2800" dirty="0" smtClean="0">
                <a:latin typeface="+mj-lt"/>
              </a:rPr>
              <a:t>Common expenses, the benefit of which is shared by all the departments and which are capable of  precise allocation are distributed among    the departments concerned on some equitable basis considered suitable in the circumstances of the case.</a:t>
            </a:r>
            <a:endParaRPr lang="en-US" sz="2800" dirty="0">
              <a:latin typeface="+mj-lt"/>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object 2"/>
          <p:cNvSpPr txBox="1"/>
          <p:nvPr/>
        </p:nvSpPr>
        <p:spPr>
          <a:xfrm>
            <a:off x="381000" y="299462"/>
            <a:ext cx="8458200" cy="382156"/>
          </a:xfrm>
          <a:prstGeom prst="rect">
            <a:avLst/>
          </a:prstGeom>
        </p:spPr>
        <p:txBody>
          <a:bodyPr vert="horz" wrap="square" lIns="0" tIns="12700" rIns="0" bIns="0" rtlCol="0">
            <a:spAutoFit/>
          </a:bodyPr>
          <a:lstStyle/>
          <a:p>
            <a:pPr algn="ctr"/>
            <a:r>
              <a:rPr lang="en-US" sz="2400" b="1" dirty="0" smtClean="0">
                <a:solidFill>
                  <a:srgbClr val="FF0000"/>
                </a:solidFill>
              </a:rPr>
              <a:t>Allocation of </a:t>
            </a:r>
            <a:r>
              <a:rPr lang="en-US" sz="2400" b="1" dirty="0" smtClean="0">
                <a:solidFill>
                  <a:srgbClr val="FF0000"/>
                </a:solidFill>
              </a:rPr>
              <a:t>Expenses:</a:t>
            </a:r>
          </a:p>
        </p:txBody>
      </p:sp>
      <p:graphicFrame>
        <p:nvGraphicFramePr>
          <p:cNvPr id="5" name="Table 4"/>
          <p:cNvGraphicFramePr>
            <a:graphicFrameLocks noGrp="1"/>
          </p:cNvGraphicFramePr>
          <p:nvPr/>
        </p:nvGraphicFramePr>
        <p:xfrm>
          <a:off x="609600" y="762000"/>
          <a:ext cx="8229599" cy="5334000"/>
        </p:xfrm>
        <a:graphic>
          <a:graphicData uri="http://schemas.openxmlformats.org/drawingml/2006/table">
            <a:tbl>
              <a:tblPr/>
              <a:tblGrid>
                <a:gridCol w="838200"/>
                <a:gridCol w="2028178"/>
                <a:gridCol w="919837"/>
                <a:gridCol w="563288"/>
                <a:gridCol w="3880096"/>
              </a:tblGrid>
              <a:tr h="762000">
                <a:tc>
                  <a:txBody>
                    <a:bodyPr/>
                    <a:lstStyle/>
                    <a:p>
                      <a:pPr marL="93345" marR="87630" algn="ctr">
                        <a:spcBef>
                          <a:spcPts val="15"/>
                        </a:spcBef>
                        <a:spcAft>
                          <a:spcPts val="0"/>
                        </a:spcAft>
                      </a:pPr>
                      <a:r>
                        <a:rPr lang="en-US" sz="2500" b="1" i="0" dirty="0">
                          <a:solidFill>
                            <a:srgbClr val="00A64F"/>
                          </a:solidFill>
                          <a:latin typeface="+mj-lt"/>
                          <a:ea typeface="Segoe UI"/>
                          <a:cs typeface="Mangal"/>
                        </a:rPr>
                        <a:t>S.</a:t>
                      </a:r>
                      <a:endParaRPr lang="en-US" sz="2500" i="0" dirty="0">
                        <a:latin typeface="+mj-lt"/>
                        <a:ea typeface="Segoe UI"/>
                        <a:cs typeface="Mangal"/>
                      </a:endParaRPr>
                    </a:p>
                    <a:p>
                      <a:pPr marL="106045" marR="87630" algn="ctr">
                        <a:spcBef>
                          <a:spcPts val="15"/>
                        </a:spcBef>
                        <a:spcAft>
                          <a:spcPts val="0"/>
                        </a:spcAft>
                      </a:pPr>
                      <a:r>
                        <a:rPr lang="en-US" sz="2500" b="1" i="0" dirty="0" smtClean="0">
                          <a:solidFill>
                            <a:srgbClr val="00A64F"/>
                          </a:solidFill>
                          <a:latin typeface="+mj-lt"/>
                          <a:ea typeface="Segoe UI"/>
                          <a:cs typeface="Mangal"/>
                        </a:rPr>
                        <a:t>No.</a:t>
                      </a:r>
                      <a:endParaRPr lang="en-US" sz="25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solidFill>
                      <a:srgbClr val="D8EFB4"/>
                    </a:solidFill>
                  </a:tcPr>
                </a:tc>
                <a:tc gridSpan="3">
                  <a:txBody>
                    <a:bodyPr/>
                    <a:lstStyle/>
                    <a:p>
                      <a:pPr marL="902335" marR="895985" algn="ctr">
                        <a:spcBef>
                          <a:spcPts val="285"/>
                        </a:spcBef>
                        <a:spcAft>
                          <a:spcPts val="0"/>
                        </a:spcAft>
                      </a:pPr>
                      <a:r>
                        <a:rPr lang="en-US" sz="2500" b="1" i="0" dirty="0">
                          <a:solidFill>
                            <a:srgbClr val="00A64F"/>
                          </a:solidFill>
                          <a:latin typeface="+mj-lt"/>
                          <a:ea typeface="Segoe UI"/>
                          <a:cs typeface="Mangal"/>
                        </a:rPr>
                        <a:t>Expenses</a:t>
                      </a:r>
                      <a:endParaRPr lang="en-US" sz="25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solidFill>
                      <a:srgbClr val="D8EFB4"/>
                    </a:solidFill>
                  </a:tcPr>
                </a:tc>
                <a:tc hMerge="1">
                  <a:txBody>
                    <a:bodyPr/>
                    <a:lstStyle/>
                    <a:p>
                      <a:endParaRPr lang="en-US"/>
                    </a:p>
                  </a:txBody>
                  <a:tcPr/>
                </a:tc>
                <a:tc hMerge="1">
                  <a:txBody>
                    <a:bodyPr/>
                    <a:lstStyle/>
                    <a:p>
                      <a:endParaRPr lang="en-US"/>
                    </a:p>
                  </a:txBody>
                  <a:tcPr/>
                </a:tc>
                <a:tc>
                  <a:txBody>
                    <a:bodyPr/>
                    <a:lstStyle/>
                    <a:p>
                      <a:pPr marL="1076325" marR="1066800" algn="ctr">
                        <a:spcBef>
                          <a:spcPts val="285"/>
                        </a:spcBef>
                        <a:spcAft>
                          <a:spcPts val="0"/>
                        </a:spcAft>
                      </a:pPr>
                      <a:r>
                        <a:rPr lang="en-US" sz="2500" b="1" i="0" dirty="0">
                          <a:solidFill>
                            <a:srgbClr val="00A64F"/>
                          </a:solidFill>
                          <a:latin typeface="+mj-lt"/>
                          <a:ea typeface="Segoe UI"/>
                          <a:cs typeface="Mangal"/>
                        </a:rPr>
                        <a:t>Basis</a:t>
                      </a:r>
                      <a:endParaRPr lang="en-US" sz="25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solidFill>
                      <a:srgbClr val="D8EFB4"/>
                    </a:solidFill>
                  </a:tcPr>
                </a:tc>
              </a:tr>
              <a:tr h="580132">
                <a:tc>
                  <a:txBody>
                    <a:bodyPr/>
                    <a:lstStyle/>
                    <a:p>
                      <a:pPr marL="93345" marR="87630" algn="ctr">
                        <a:spcBef>
                          <a:spcPts val="20"/>
                        </a:spcBef>
                        <a:spcAft>
                          <a:spcPts val="0"/>
                        </a:spcAft>
                      </a:pPr>
                      <a:r>
                        <a:rPr lang="en-US" sz="2500" i="0">
                          <a:solidFill>
                            <a:srgbClr val="231F1F"/>
                          </a:solidFill>
                          <a:latin typeface="+mj-lt"/>
                          <a:ea typeface="Segoe UI"/>
                          <a:cs typeface="Mangal"/>
                        </a:rPr>
                        <a:t>1.</a:t>
                      </a:r>
                      <a:endParaRPr lang="en-US" sz="25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gridSpan="3">
                  <a:txBody>
                    <a:bodyPr/>
                    <a:lstStyle/>
                    <a:p>
                      <a:pPr marL="62865" marR="0" indent="-13335">
                        <a:lnSpc>
                          <a:spcPct val="100000"/>
                        </a:lnSpc>
                        <a:spcBef>
                          <a:spcPts val="20"/>
                        </a:spcBef>
                        <a:spcAft>
                          <a:spcPts val="0"/>
                        </a:spcAft>
                      </a:pPr>
                      <a:r>
                        <a:rPr lang="en-US" sz="2500" i="0">
                          <a:solidFill>
                            <a:srgbClr val="231F1F"/>
                          </a:solidFill>
                          <a:latin typeface="+mj-lt"/>
                          <a:ea typeface="Segoe UI"/>
                          <a:cs typeface="Mangal"/>
                        </a:rPr>
                        <a:t>Rent, rates and taxes, repairs and maintenance, insurance of building</a:t>
                      </a:r>
                      <a:endParaRPr lang="en-US" sz="25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63500" marR="0" indent="-12700">
                        <a:lnSpc>
                          <a:spcPct val="100000"/>
                        </a:lnSpc>
                        <a:spcBef>
                          <a:spcPts val="20"/>
                        </a:spcBef>
                        <a:spcAft>
                          <a:spcPts val="0"/>
                        </a:spcAft>
                      </a:pPr>
                      <a:r>
                        <a:rPr lang="en-US" sz="2500" i="0">
                          <a:solidFill>
                            <a:srgbClr val="231F1F"/>
                          </a:solidFill>
                          <a:latin typeface="+mj-lt"/>
                          <a:ea typeface="Segoe UI"/>
                          <a:cs typeface="Mangal"/>
                        </a:rPr>
                        <a:t>Floor area occupied by each department (if given) other wise on time basis</a:t>
                      </a:r>
                      <a:endParaRPr lang="en-US" sz="25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r>
              <a:tr h="580132">
                <a:tc>
                  <a:txBody>
                    <a:bodyPr/>
                    <a:lstStyle/>
                    <a:p>
                      <a:pPr marL="93345" marR="87630" algn="ctr">
                        <a:spcBef>
                          <a:spcPts val="20"/>
                        </a:spcBef>
                        <a:spcAft>
                          <a:spcPts val="0"/>
                        </a:spcAft>
                      </a:pPr>
                      <a:r>
                        <a:rPr lang="en-US" sz="2500" i="0">
                          <a:solidFill>
                            <a:srgbClr val="231F1F"/>
                          </a:solidFill>
                          <a:latin typeface="+mj-lt"/>
                          <a:ea typeface="Segoe UI"/>
                          <a:cs typeface="Mangal"/>
                        </a:rPr>
                        <a:t>2.</a:t>
                      </a:r>
                      <a:endParaRPr lang="en-US" sz="25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62865" marR="0" indent="-13335">
                        <a:lnSpc>
                          <a:spcPct val="100000"/>
                        </a:lnSpc>
                        <a:spcBef>
                          <a:spcPts val="20"/>
                        </a:spcBef>
                        <a:spcAft>
                          <a:spcPts val="0"/>
                        </a:spcAft>
                      </a:pPr>
                      <a:r>
                        <a:rPr lang="en-US" sz="2500" i="0" dirty="0">
                          <a:solidFill>
                            <a:srgbClr val="231F1F"/>
                          </a:solidFill>
                          <a:latin typeface="+mj-lt"/>
                          <a:ea typeface="Segoe UI"/>
                          <a:cs typeface="Mangal"/>
                        </a:rPr>
                        <a:t>Lighting and Heating energy expenses)</a:t>
                      </a:r>
                      <a:endParaRPr lang="en-US" sz="25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a:noFill/>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54610" marR="0">
                        <a:spcBef>
                          <a:spcPts val="20"/>
                        </a:spcBef>
                        <a:spcAft>
                          <a:spcPts val="0"/>
                        </a:spcAft>
                      </a:pPr>
                      <a:r>
                        <a:rPr lang="en-US" sz="2500" i="0">
                          <a:solidFill>
                            <a:srgbClr val="231F1F"/>
                          </a:solidFill>
                          <a:latin typeface="+mj-lt"/>
                          <a:ea typeface="Segoe UI"/>
                          <a:cs typeface="Mangal"/>
                        </a:rPr>
                        <a:t>expenses</a:t>
                      </a:r>
                      <a:endParaRPr lang="en-US" sz="2500" i="0">
                        <a:latin typeface="+mj-lt"/>
                        <a:ea typeface="Segoe UI"/>
                        <a:cs typeface="Mangal"/>
                      </a:endParaRPr>
                    </a:p>
                  </a:txBody>
                  <a:tcPr marL="0" marR="0" marT="0" marB="0">
                    <a:lnL>
                      <a:noFill/>
                    </a:lnL>
                    <a:lnR>
                      <a:noFill/>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54610" marR="0">
                        <a:spcBef>
                          <a:spcPts val="20"/>
                        </a:spcBef>
                        <a:spcAft>
                          <a:spcPts val="0"/>
                        </a:spcAft>
                      </a:pPr>
                      <a:r>
                        <a:rPr lang="en-US" sz="2500" i="0">
                          <a:solidFill>
                            <a:srgbClr val="231F1F"/>
                          </a:solidFill>
                          <a:latin typeface="+mj-lt"/>
                          <a:ea typeface="Segoe UI"/>
                          <a:cs typeface="Mangal"/>
                        </a:rPr>
                        <a:t>(e.g.,</a:t>
                      </a:r>
                      <a:endParaRPr lang="en-US" sz="2500" i="0">
                        <a:latin typeface="+mj-lt"/>
                        <a:ea typeface="Segoe UI"/>
                        <a:cs typeface="Mangal"/>
                      </a:endParaRPr>
                    </a:p>
                  </a:txBody>
                  <a:tcPr marL="0" marR="0" marT="0" marB="0">
                    <a:lnL>
                      <a:noFill/>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50800" marR="0">
                        <a:spcBef>
                          <a:spcPts val="20"/>
                        </a:spcBef>
                        <a:spcAft>
                          <a:spcPts val="0"/>
                        </a:spcAft>
                      </a:pPr>
                      <a:r>
                        <a:rPr lang="en-US" sz="2500" i="0">
                          <a:solidFill>
                            <a:srgbClr val="231F1F"/>
                          </a:solidFill>
                          <a:latin typeface="+mj-lt"/>
                          <a:ea typeface="Segoe UI"/>
                          <a:cs typeface="Mangal"/>
                        </a:rPr>
                        <a:t>Consumption of energy by each department</a:t>
                      </a:r>
                      <a:endParaRPr lang="en-US" sz="25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r>
              <a:tr h="545604">
                <a:tc>
                  <a:txBody>
                    <a:bodyPr/>
                    <a:lstStyle/>
                    <a:p>
                      <a:pPr marL="93345" marR="87630" algn="ctr">
                        <a:spcBef>
                          <a:spcPts val="20"/>
                        </a:spcBef>
                        <a:spcAft>
                          <a:spcPts val="0"/>
                        </a:spcAft>
                      </a:pPr>
                      <a:r>
                        <a:rPr lang="en-US" sz="2500" i="0">
                          <a:solidFill>
                            <a:srgbClr val="231F1F"/>
                          </a:solidFill>
                          <a:latin typeface="+mj-lt"/>
                          <a:ea typeface="Segoe UI"/>
                          <a:cs typeface="Mangal"/>
                        </a:rPr>
                        <a:t>3.</a:t>
                      </a:r>
                      <a:endParaRPr lang="en-US" sz="25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gridSpan="3">
                  <a:txBody>
                    <a:bodyPr/>
                    <a:lstStyle/>
                    <a:p>
                      <a:pPr marL="62865" marR="45720" indent="-13335" algn="just">
                        <a:lnSpc>
                          <a:spcPct val="100000"/>
                        </a:lnSpc>
                        <a:spcBef>
                          <a:spcPts val="20"/>
                        </a:spcBef>
                        <a:spcAft>
                          <a:spcPts val="0"/>
                        </a:spcAft>
                      </a:pPr>
                      <a:r>
                        <a:rPr lang="en-US" sz="2500" i="0" dirty="0">
                          <a:solidFill>
                            <a:srgbClr val="231F1F"/>
                          </a:solidFill>
                          <a:latin typeface="+mj-lt"/>
                          <a:ea typeface="Segoe UI"/>
                          <a:cs typeface="Mangal"/>
                        </a:rPr>
                        <a:t>Selling</a:t>
                      </a:r>
                      <a:r>
                        <a:rPr lang="en-US" sz="2500" i="0" spc="-90" dirty="0">
                          <a:solidFill>
                            <a:srgbClr val="231F1F"/>
                          </a:solidFill>
                          <a:latin typeface="+mj-lt"/>
                          <a:ea typeface="Segoe UI"/>
                          <a:cs typeface="Mangal"/>
                        </a:rPr>
                        <a:t> </a:t>
                      </a:r>
                      <a:r>
                        <a:rPr lang="en-US" sz="2500" i="0" dirty="0">
                          <a:solidFill>
                            <a:srgbClr val="231F1F"/>
                          </a:solidFill>
                          <a:latin typeface="+mj-lt"/>
                          <a:ea typeface="Segoe UI"/>
                          <a:cs typeface="Mangal"/>
                        </a:rPr>
                        <a:t>expenses,</a:t>
                      </a:r>
                      <a:r>
                        <a:rPr lang="en-US" sz="2500" i="0" spc="-85" dirty="0">
                          <a:solidFill>
                            <a:srgbClr val="231F1F"/>
                          </a:solidFill>
                          <a:latin typeface="+mj-lt"/>
                          <a:ea typeface="Segoe UI"/>
                          <a:cs typeface="Mangal"/>
                        </a:rPr>
                        <a:t> </a:t>
                      </a:r>
                      <a:r>
                        <a:rPr lang="en-US" sz="2500" i="0" dirty="0">
                          <a:solidFill>
                            <a:srgbClr val="231F1F"/>
                          </a:solidFill>
                          <a:latin typeface="+mj-lt"/>
                          <a:ea typeface="Segoe UI"/>
                          <a:cs typeface="Mangal"/>
                        </a:rPr>
                        <a:t>e.g.,</a:t>
                      </a:r>
                      <a:r>
                        <a:rPr lang="en-US" sz="2500" i="0" spc="-90" dirty="0">
                          <a:solidFill>
                            <a:srgbClr val="231F1F"/>
                          </a:solidFill>
                          <a:latin typeface="+mj-lt"/>
                          <a:ea typeface="Segoe UI"/>
                          <a:cs typeface="Mangal"/>
                        </a:rPr>
                        <a:t> </a:t>
                      </a:r>
                      <a:r>
                        <a:rPr lang="en-US" sz="2500" i="0" dirty="0">
                          <a:solidFill>
                            <a:srgbClr val="231F1F"/>
                          </a:solidFill>
                          <a:latin typeface="+mj-lt"/>
                          <a:ea typeface="Segoe UI"/>
                          <a:cs typeface="Mangal"/>
                        </a:rPr>
                        <a:t>discount,</a:t>
                      </a:r>
                      <a:r>
                        <a:rPr lang="en-US" sz="2500" i="0" spc="-85" dirty="0">
                          <a:solidFill>
                            <a:srgbClr val="231F1F"/>
                          </a:solidFill>
                          <a:latin typeface="+mj-lt"/>
                          <a:ea typeface="Segoe UI"/>
                          <a:cs typeface="Mangal"/>
                        </a:rPr>
                        <a:t> </a:t>
                      </a:r>
                      <a:r>
                        <a:rPr lang="en-US" sz="2500" i="0" dirty="0">
                          <a:solidFill>
                            <a:srgbClr val="231F1F"/>
                          </a:solidFill>
                          <a:latin typeface="+mj-lt"/>
                          <a:ea typeface="Segoe UI"/>
                          <a:cs typeface="Mangal"/>
                        </a:rPr>
                        <a:t>bad</a:t>
                      </a:r>
                      <a:r>
                        <a:rPr lang="en-US" sz="2500" i="0" spc="-90" dirty="0">
                          <a:solidFill>
                            <a:srgbClr val="231F1F"/>
                          </a:solidFill>
                          <a:latin typeface="+mj-lt"/>
                          <a:ea typeface="Segoe UI"/>
                          <a:cs typeface="Mangal"/>
                        </a:rPr>
                        <a:t> </a:t>
                      </a:r>
                      <a:r>
                        <a:rPr lang="en-US" sz="2500" i="0" dirty="0">
                          <a:solidFill>
                            <a:srgbClr val="231F1F"/>
                          </a:solidFill>
                          <a:latin typeface="+mj-lt"/>
                          <a:ea typeface="Segoe UI"/>
                          <a:cs typeface="Mangal"/>
                        </a:rPr>
                        <a:t>debts, selling commission, freight outward, travelling sales manager’s salary and other</a:t>
                      </a:r>
                      <a:r>
                        <a:rPr lang="en-US" sz="2500" i="0" spc="-10" dirty="0">
                          <a:solidFill>
                            <a:srgbClr val="231F1F"/>
                          </a:solidFill>
                          <a:latin typeface="+mj-lt"/>
                          <a:ea typeface="Segoe UI"/>
                          <a:cs typeface="Mangal"/>
                        </a:rPr>
                        <a:t> </a:t>
                      </a:r>
                      <a:r>
                        <a:rPr lang="en-US" sz="2500" i="0" dirty="0">
                          <a:solidFill>
                            <a:srgbClr val="231F1F"/>
                          </a:solidFill>
                          <a:latin typeface="+mj-lt"/>
                          <a:ea typeface="Segoe UI"/>
                          <a:cs typeface="Mangal"/>
                        </a:rPr>
                        <a:t>costs</a:t>
                      </a:r>
                      <a:endParaRPr lang="en-US" sz="25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50800" marR="0">
                        <a:spcBef>
                          <a:spcPts val="20"/>
                        </a:spcBef>
                        <a:spcAft>
                          <a:spcPts val="0"/>
                        </a:spcAft>
                      </a:pPr>
                      <a:r>
                        <a:rPr lang="en-US" sz="2500" i="0" dirty="0">
                          <a:solidFill>
                            <a:srgbClr val="231F1F"/>
                          </a:solidFill>
                          <a:latin typeface="+mj-lt"/>
                          <a:ea typeface="Segoe UI"/>
                          <a:cs typeface="Mangal"/>
                        </a:rPr>
                        <a:t>Sales of each department</a:t>
                      </a:r>
                      <a:endParaRPr lang="en-US" sz="25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r>
            </a:tbl>
          </a:graphicData>
        </a:graphic>
      </p:graphicFrame>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graphicFrame>
        <p:nvGraphicFramePr>
          <p:cNvPr id="5" name="Table 4"/>
          <p:cNvGraphicFramePr>
            <a:graphicFrameLocks noGrp="1"/>
          </p:cNvGraphicFramePr>
          <p:nvPr/>
        </p:nvGraphicFramePr>
        <p:xfrm>
          <a:off x="457200" y="304801"/>
          <a:ext cx="8229599" cy="6065679"/>
        </p:xfrm>
        <a:graphic>
          <a:graphicData uri="http://schemas.openxmlformats.org/drawingml/2006/table">
            <a:tbl>
              <a:tblPr/>
              <a:tblGrid>
                <a:gridCol w="838200"/>
                <a:gridCol w="3511303"/>
                <a:gridCol w="2151281"/>
                <a:gridCol w="538319"/>
                <a:gridCol w="1190496"/>
              </a:tblGrid>
              <a:tr h="646144">
                <a:tc>
                  <a:txBody>
                    <a:bodyPr/>
                    <a:lstStyle/>
                    <a:p>
                      <a:pPr marL="93345" marR="87630" algn="ctr">
                        <a:spcBef>
                          <a:spcPts val="15"/>
                        </a:spcBef>
                        <a:spcAft>
                          <a:spcPts val="0"/>
                        </a:spcAft>
                      </a:pPr>
                      <a:r>
                        <a:rPr lang="en-US" sz="2200" b="1" i="0" dirty="0">
                          <a:solidFill>
                            <a:srgbClr val="00A64F"/>
                          </a:solidFill>
                          <a:latin typeface="+mj-lt"/>
                          <a:ea typeface="Segoe UI"/>
                          <a:cs typeface="Mangal"/>
                        </a:rPr>
                        <a:t>S.</a:t>
                      </a:r>
                      <a:endParaRPr lang="en-US" sz="2200" i="0" dirty="0">
                        <a:latin typeface="+mj-lt"/>
                        <a:ea typeface="Segoe UI"/>
                        <a:cs typeface="Mangal"/>
                      </a:endParaRPr>
                    </a:p>
                    <a:p>
                      <a:pPr marL="106045" marR="87630" algn="ctr">
                        <a:spcBef>
                          <a:spcPts val="15"/>
                        </a:spcBef>
                        <a:spcAft>
                          <a:spcPts val="0"/>
                        </a:spcAft>
                      </a:pPr>
                      <a:r>
                        <a:rPr lang="en-US" sz="2200" b="1" i="0" dirty="0" smtClean="0">
                          <a:solidFill>
                            <a:srgbClr val="00A64F"/>
                          </a:solidFill>
                          <a:latin typeface="+mj-lt"/>
                          <a:ea typeface="Segoe UI"/>
                          <a:cs typeface="Mangal"/>
                        </a:rPr>
                        <a:t>No.</a:t>
                      </a:r>
                      <a:endParaRPr lang="en-US" sz="22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solidFill>
                      <a:srgbClr val="D8EFB4"/>
                    </a:solidFill>
                  </a:tcPr>
                </a:tc>
                <a:tc>
                  <a:txBody>
                    <a:bodyPr/>
                    <a:lstStyle/>
                    <a:p>
                      <a:pPr marL="902335" marR="895985" algn="ctr">
                        <a:spcBef>
                          <a:spcPts val="285"/>
                        </a:spcBef>
                        <a:spcAft>
                          <a:spcPts val="0"/>
                        </a:spcAft>
                      </a:pPr>
                      <a:r>
                        <a:rPr lang="en-US" sz="2200" b="1" i="0" dirty="0">
                          <a:solidFill>
                            <a:srgbClr val="00A64F"/>
                          </a:solidFill>
                          <a:latin typeface="+mj-lt"/>
                          <a:ea typeface="Segoe UI"/>
                          <a:cs typeface="Mangal"/>
                        </a:rPr>
                        <a:t>Expenses</a:t>
                      </a:r>
                      <a:endParaRPr lang="en-US" sz="22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solidFill>
                      <a:srgbClr val="D8EFB4"/>
                    </a:solidFill>
                  </a:tcPr>
                </a:tc>
                <a:tc gridSpan="3">
                  <a:txBody>
                    <a:bodyPr/>
                    <a:lstStyle/>
                    <a:p>
                      <a:pPr marL="1076325" marR="1066800" algn="ctr">
                        <a:spcBef>
                          <a:spcPts val="285"/>
                        </a:spcBef>
                        <a:spcAft>
                          <a:spcPts val="0"/>
                        </a:spcAft>
                      </a:pPr>
                      <a:r>
                        <a:rPr lang="en-US" sz="2200" b="1" i="0" dirty="0">
                          <a:solidFill>
                            <a:srgbClr val="00A64F"/>
                          </a:solidFill>
                          <a:latin typeface="+mj-lt"/>
                          <a:ea typeface="Segoe UI"/>
                          <a:cs typeface="Mangal"/>
                        </a:rPr>
                        <a:t>Basis</a:t>
                      </a:r>
                      <a:endParaRPr lang="en-US" sz="22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solidFill>
                      <a:srgbClr val="D8EFB4"/>
                    </a:solidFill>
                  </a:tcPr>
                </a:tc>
                <a:tc hMerge="1">
                  <a:txBody>
                    <a:bodyPr/>
                    <a:lstStyle/>
                    <a:p>
                      <a:endParaRPr lang="en-US"/>
                    </a:p>
                  </a:txBody>
                  <a:tcPr/>
                </a:tc>
                <a:tc hMerge="1">
                  <a:txBody>
                    <a:bodyPr/>
                    <a:lstStyle/>
                    <a:p>
                      <a:endParaRPr lang="en-US"/>
                    </a:p>
                  </a:txBody>
                  <a:tcPr/>
                </a:tc>
              </a:tr>
              <a:tr h="646144">
                <a:tc>
                  <a:txBody>
                    <a:bodyPr/>
                    <a:lstStyle/>
                    <a:p>
                      <a:pPr marL="93345" marR="87630" algn="ctr">
                        <a:spcBef>
                          <a:spcPts val="20"/>
                        </a:spcBef>
                        <a:spcAft>
                          <a:spcPts val="0"/>
                        </a:spcAft>
                      </a:pPr>
                      <a:r>
                        <a:rPr lang="en-US" sz="2200" i="0" dirty="0">
                          <a:solidFill>
                            <a:srgbClr val="231F1F"/>
                          </a:solidFill>
                          <a:latin typeface="+mj-lt"/>
                          <a:ea typeface="Segoe UI"/>
                          <a:cs typeface="Mangal"/>
                        </a:rPr>
                        <a:t>4.</a:t>
                      </a:r>
                      <a:endParaRPr lang="en-US" sz="22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50165" marR="0">
                        <a:spcBef>
                          <a:spcPts val="20"/>
                        </a:spcBef>
                        <a:spcAft>
                          <a:spcPts val="0"/>
                        </a:spcAft>
                      </a:pPr>
                      <a:r>
                        <a:rPr lang="en-US" sz="2200" i="0">
                          <a:solidFill>
                            <a:srgbClr val="231F1F"/>
                          </a:solidFill>
                          <a:latin typeface="+mj-lt"/>
                          <a:ea typeface="Segoe UI"/>
                          <a:cs typeface="Mangal"/>
                        </a:rPr>
                        <a:t>Carriage inward/ Discount received</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gridSpan="3">
                  <a:txBody>
                    <a:bodyPr/>
                    <a:lstStyle/>
                    <a:p>
                      <a:pPr marL="47625" marR="0">
                        <a:spcBef>
                          <a:spcPts val="20"/>
                        </a:spcBef>
                        <a:spcAft>
                          <a:spcPts val="0"/>
                        </a:spcAft>
                      </a:pPr>
                      <a:r>
                        <a:rPr lang="en-US" sz="2200" i="0">
                          <a:solidFill>
                            <a:srgbClr val="231F1F"/>
                          </a:solidFill>
                          <a:latin typeface="+mj-lt"/>
                          <a:ea typeface="Segoe UI"/>
                          <a:cs typeface="Mangal"/>
                        </a:rPr>
                        <a:t>Purchases of each department</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646144">
                <a:tc>
                  <a:txBody>
                    <a:bodyPr/>
                    <a:lstStyle/>
                    <a:p>
                      <a:pPr marL="93345" marR="87630" algn="ctr">
                        <a:spcBef>
                          <a:spcPts val="20"/>
                        </a:spcBef>
                        <a:spcAft>
                          <a:spcPts val="0"/>
                        </a:spcAft>
                      </a:pPr>
                      <a:r>
                        <a:rPr lang="en-US" sz="2200" i="0">
                          <a:solidFill>
                            <a:srgbClr val="231F1F"/>
                          </a:solidFill>
                          <a:latin typeface="+mj-lt"/>
                          <a:ea typeface="Segoe UI"/>
                          <a:cs typeface="Mangal"/>
                        </a:rPr>
                        <a:t>5.</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50165" marR="0">
                        <a:spcBef>
                          <a:spcPts val="20"/>
                        </a:spcBef>
                        <a:spcAft>
                          <a:spcPts val="0"/>
                        </a:spcAft>
                      </a:pPr>
                      <a:r>
                        <a:rPr lang="en-US" sz="2200" i="0" dirty="0">
                          <a:solidFill>
                            <a:srgbClr val="231F1F"/>
                          </a:solidFill>
                          <a:latin typeface="+mj-lt"/>
                          <a:ea typeface="Segoe UI"/>
                          <a:cs typeface="Mangal"/>
                        </a:rPr>
                        <a:t>Wages/Salaries</a:t>
                      </a:r>
                      <a:endParaRPr lang="en-US" sz="22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gridSpan="3">
                  <a:txBody>
                    <a:bodyPr/>
                    <a:lstStyle/>
                    <a:p>
                      <a:pPr marL="50800" marR="0">
                        <a:spcBef>
                          <a:spcPts val="20"/>
                        </a:spcBef>
                        <a:spcAft>
                          <a:spcPts val="0"/>
                        </a:spcAft>
                      </a:pPr>
                      <a:r>
                        <a:rPr lang="en-US" sz="2200" i="0">
                          <a:solidFill>
                            <a:srgbClr val="231F1F"/>
                          </a:solidFill>
                          <a:latin typeface="+mj-lt"/>
                          <a:ea typeface="Segoe UI"/>
                          <a:cs typeface="Mangal"/>
                        </a:rPr>
                        <a:t>Time devoted to each department</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205724">
                <a:tc>
                  <a:txBody>
                    <a:bodyPr/>
                    <a:lstStyle/>
                    <a:p>
                      <a:pPr marL="93345" marR="87630" algn="ctr">
                        <a:spcBef>
                          <a:spcPts val="20"/>
                        </a:spcBef>
                        <a:spcAft>
                          <a:spcPts val="0"/>
                        </a:spcAft>
                      </a:pPr>
                      <a:r>
                        <a:rPr lang="en-US" sz="2200" i="0">
                          <a:solidFill>
                            <a:srgbClr val="231F1F"/>
                          </a:solidFill>
                          <a:latin typeface="+mj-lt"/>
                          <a:ea typeface="Segoe UI"/>
                          <a:cs typeface="Mangal"/>
                        </a:rPr>
                        <a:t>6.</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62865" marR="48260" indent="-13335">
                        <a:lnSpc>
                          <a:spcPct val="100000"/>
                        </a:lnSpc>
                        <a:spcBef>
                          <a:spcPts val="20"/>
                        </a:spcBef>
                        <a:spcAft>
                          <a:spcPts val="0"/>
                        </a:spcAft>
                        <a:tabLst>
                          <a:tab pos="2074545" algn="l"/>
                        </a:tabLst>
                      </a:pPr>
                      <a:r>
                        <a:rPr lang="en-US" sz="2200" i="0" dirty="0">
                          <a:solidFill>
                            <a:srgbClr val="231F1F"/>
                          </a:solidFill>
                          <a:latin typeface="+mj-lt"/>
                          <a:ea typeface="Segoe UI"/>
                          <a:cs typeface="Mangal"/>
                        </a:rPr>
                        <a:t>Depreciation, </a:t>
                      </a:r>
                      <a:r>
                        <a:rPr lang="en-US" sz="2200" i="0" spc="140" dirty="0">
                          <a:solidFill>
                            <a:srgbClr val="231F1F"/>
                          </a:solidFill>
                          <a:latin typeface="+mj-lt"/>
                          <a:ea typeface="Segoe UI"/>
                          <a:cs typeface="Mangal"/>
                        </a:rPr>
                        <a:t> </a:t>
                      </a:r>
                      <a:r>
                        <a:rPr lang="en-US" sz="2200" i="0" dirty="0">
                          <a:solidFill>
                            <a:srgbClr val="231F1F"/>
                          </a:solidFill>
                          <a:latin typeface="+mj-lt"/>
                          <a:ea typeface="Segoe UI"/>
                          <a:cs typeface="Mangal"/>
                        </a:rPr>
                        <a:t>insurance, </a:t>
                      </a:r>
                      <a:r>
                        <a:rPr lang="en-US" sz="2200" i="0" spc="135" dirty="0">
                          <a:solidFill>
                            <a:srgbClr val="231F1F"/>
                          </a:solidFill>
                          <a:latin typeface="+mj-lt"/>
                          <a:ea typeface="Segoe UI"/>
                          <a:cs typeface="Mangal"/>
                        </a:rPr>
                        <a:t> </a:t>
                      </a:r>
                      <a:r>
                        <a:rPr lang="en-US" sz="2200" i="0" dirty="0">
                          <a:solidFill>
                            <a:srgbClr val="231F1F"/>
                          </a:solidFill>
                          <a:latin typeface="+mj-lt"/>
                          <a:ea typeface="Segoe UI"/>
                          <a:cs typeface="Mangal"/>
                        </a:rPr>
                        <a:t>repairs	</a:t>
                      </a:r>
                      <a:r>
                        <a:rPr lang="en-US" sz="2200" i="0" spc="-30" dirty="0">
                          <a:solidFill>
                            <a:srgbClr val="231F1F"/>
                          </a:solidFill>
                          <a:latin typeface="+mj-lt"/>
                          <a:ea typeface="Segoe UI"/>
                          <a:cs typeface="Mangal"/>
                        </a:rPr>
                        <a:t>and </a:t>
                      </a:r>
                      <a:r>
                        <a:rPr lang="en-US" sz="2200" i="0" dirty="0">
                          <a:solidFill>
                            <a:srgbClr val="231F1F"/>
                          </a:solidFill>
                          <a:latin typeface="+mj-lt"/>
                          <a:ea typeface="Segoe UI"/>
                          <a:cs typeface="Mangal"/>
                        </a:rPr>
                        <a:t>maintenance of capital</a:t>
                      </a:r>
                      <a:r>
                        <a:rPr lang="en-US" sz="2200" i="0" spc="-35" dirty="0">
                          <a:solidFill>
                            <a:srgbClr val="231F1F"/>
                          </a:solidFill>
                          <a:latin typeface="+mj-lt"/>
                          <a:ea typeface="Segoe UI"/>
                          <a:cs typeface="Mangal"/>
                        </a:rPr>
                        <a:t> </a:t>
                      </a:r>
                      <a:r>
                        <a:rPr lang="en-US" sz="2200" i="0" dirty="0">
                          <a:solidFill>
                            <a:srgbClr val="231F1F"/>
                          </a:solidFill>
                          <a:latin typeface="+mj-lt"/>
                          <a:ea typeface="Segoe UI"/>
                          <a:cs typeface="Mangal"/>
                        </a:rPr>
                        <a:t>assets</a:t>
                      </a:r>
                      <a:endParaRPr lang="en-US" sz="22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63500" marR="17780" indent="-12700">
                        <a:lnSpc>
                          <a:spcPct val="100000"/>
                        </a:lnSpc>
                        <a:spcBef>
                          <a:spcPts val="20"/>
                        </a:spcBef>
                        <a:spcAft>
                          <a:spcPts val="0"/>
                        </a:spcAft>
                        <a:tabLst>
                          <a:tab pos="483870" algn="l"/>
                          <a:tab pos="714375" algn="l"/>
                          <a:tab pos="1161415" algn="l"/>
                        </a:tabLst>
                      </a:pPr>
                      <a:r>
                        <a:rPr lang="en-US" sz="2200" i="0" spc="-15">
                          <a:solidFill>
                            <a:srgbClr val="231F1F"/>
                          </a:solidFill>
                          <a:latin typeface="+mj-lt"/>
                          <a:ea typeface="Segoe UI"/>
                          <a:cs typeface="Mangal"/>
                        </a:rPr>
                        <a:t>Value	</a:t>
                      </a:r>
                      <a:r>
                        <a:rPr lang="en-US" sz="2200" i="0">
                          <a:solidFill>
                            <a:srgbClr val="231F1F"/>
                          </a:solidFill>
                          <a:latin typeface="+mj-lt"/>
                          <a:ea typeface="Segoe UI"/>
                          <a:cs typeface="Mangal"/>
                        </a:rPr>
                        <a:t>of	assets	of otherwise on time</a:t>
                      </a:r>
                      <a:r>
                        <a:rPr lang="en-US" sz="2200" i="0" spc="-90">
                          <a:solidFill>
                            <a:srgbClr val="231F1F"/>
                          </a:solidFill>
                          <a:latin typeface="+mj-lt"/>
                          <a:ea typeface="Segoe UI"/>
                          <a:cs typeface="Mangal"/>
                        </a:rPr>
                        <a:t> </a:t>
                      </a:r>
                      <a:r>
                        <a:rPr lang="en-US" sz="2200" i="0">
                          <a:solidFill>
                            <a:srgbClr val="231F1F"/>
                          </a:solidFill>
                          <a:latin typeface="+mj-lt"/>
                          <a:ea typeface="Segoe UI"/>
                          <a:cs typeface="Mangal"/>
                        </a:rPr>
                        <a:t>basis</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a:noFill/>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27305" marR="0">
                        <a:spcBef>
                          <a:spcPts val="20"/>
                        </a:spcBef>
                        <a:spcAft>
                          <a:spcPts val="0"/>
                        </a:spcAft>
                      </a:pPr>
                      <a:r>
                        <a:rPr lang="en-US" sz="2200" i="0">
                          <a:solidFill>
                            <a:srgbClr val="231F1F"/>
                          </a:solidFill>
                          <a:latin typeface="+mj-lt"/>
                          <a:ea typeface="Segoe UI"/>
                          <a:cs typeface="Mangal"/>
                        </a:rPr>
                        <a:t>each</a:t>
                      </a:r>
                      <a:endParaRPr lang="en-US" sz="2200" i="0">
                        <a:latin typeface="+mj-lt"/>
                        <a:ea typeface="Segoe UI"/>
                        <a:cs typeface="Mangal"/>
                      </a:endParaRPr>
                    </a:p>
                  </a:txBody>
                  <a:tcPr marL="0" marR="0" marT="0" marB="0">
                    <a:lnL>
                      <a:noFill/>
                    </a:lnL>
                    <a:lnR>
                      <a:noFill/>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68580" marR="0">
                        <a:spcBef>
                          <a:spcPts val="20"/>
                        </a:spcBef>
                        <a:spcAft>
                          <a:spcPts val="0"/>
                        </a:spcAft>
                      </a:pPr>
                      <a:r>
                        <a:rPr lang="en-US" sz="2200" i="0">
                          <a:solidFill>
                            <a:srgbClr val="231F1F"/>
                          </a:solidFill>
                          <a:latin typeface="+mj-lt"/>
                          <a:ea typeface="Segoe UI"/>
                          <a:cs typeface="Mangal"/>
                        </a:rPr>
                        <a:t>department</a:t>
                      </a:r>
                      <a:endParaRPr lang="en-US" sz="2200" i="0">
                        <a:latin typeface="+mj-lt"/>
                        <a:ea typeface="Segoe UI"/>
                        <a:cs typeface="Mangal"/>
                      </a:endParaRPr>
                    </a:p>
                  </a:txBody>
                  <a:tcPr marL="0" marR="0" marT="0" marB="0">
                    <a:lnL>
                      <a:noFill/>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r>
              <a:tr h="1507155">
                <a:tc>
                  <a:txBody>
                    <a:bodyPr/>
                    <a:lstStyle/>
                    <a:p>
                      <a:pPr marL="93345" marR="87630" algn="ctr">
                        <a:spcBef>
                          <a:spcPts val="20"/>
                        </a:spcBef>
                        <a:spcAft>
                          <a:spcPts val="0"/>
                        </a:spcAft>
                      </a:pPr>
                      <a:r>
                        <a:rPr lang="en-US" sz="2200" i="0">
                          <a:solidFill>
                            <a:srgbClr val="231F1F"/>
                          </a:solidFill>
                          <a:latin typeface="+mj-lt"/>
                          <a:ea typeface="Segoe UI"/>
                          <a:cs typeface="Mangal"/>
                        </a:rPr>
                        <a:t>7.</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62865" marR="46990" indent="-13335" algn="just">
                        <a:lnSpc>
                          <a:spcPct val="100000"/>
                        </a:lnSpc>
                        <a:spcBef>
                          <a:spcPts val="20"/>
                        </a:spcBef>
                        <a:spcAft>
                          <a:spcPts val="0"/>
                        </a:spcAft>
                      </a:pPr>
                      <a:r>
                        <a:rPr lang="en-US" sz="2200" i="0">
                          <a:solidFill>
                            <a:srgbClr val="231F1F"/>
                          </a:solidFill>
                          <a:latin typeface="+mj-lt"/>
                          <a:ea typeface="Segoe UI"/>
                          <a:cs typeface="Mangal"/>
                        </a:rPr>
                        <a:t>Administrative and other expenses, e.g., salaries of managers, directors, common advertisement expenses, etc.</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gridSpan="3">
                  <a:txBody>
                    <a:bodyPr/>
                    <a:lstStyle/>
                    <a:p>
                      <a:pPr marL="50800" marR="0">
                        <a:spcBef>
                          <a:spcPts val="20"/>
                        </a:spcBef>
                        <a:spcAft>
                          <a:spcPts val="0"/>
                        </a:spcAft>
                      </a:pPr>
                      <a:r>
                        <a:rPr lang="en-US" sz="2200" i="0">
                          <a:solidFill>
                            <a:srgbClr val="231F1F"/>
                          </a:solidFill>
                          <a:latin typeface="+mj-lt"/>
                          <a:ea typeface="Segoe UI"/>
                          <a:cs typeface="Mangal"/>
                        </a:rPr>
                        <a:t>Time</a:t>
                      </a:r>
                      <a:r>
                        <a:rPr lang="en-US" sz="2200" i="0" spc="-155">
                          <a:solidFill>
                            <a:srgbClr val="231F1F"/>
                          </a:solidFill>
                          <a:latin typeface="+mj-lt"/>
                          <a:ea typeface="Segoe UI"/>
                          <a:cs typeface="Mangal"/>
                        </a:rPr>
                        <a:t> </a:t>
                      </a:r>
                      <a:r>
                        <a:rPr lang="en-US" sz="2200" i="0">
                          <a:solidFill>
                            <a:srgbClr val="231F1F"/>
                          </a:solidFill>
                          <a:latin typeface="+mj-lt"/>
                          <a:ea typeface="Segoe UI"/>
                          <a:cs typeface="Mangal"/>
                        </a:rPr>
                        <a:t>basis</a:t>
                      </a:r>
                      <a:r>
                        <a:rPr lang="en-US" sz="2200" i="0" spc="-150">
                          <a:solidFill>
                            <a:srgbClr val="231F1F"/>
                          </a:solidFill>
                          <a:latin typeface="+mj-lt"/>
                          <a:ea typeface="Segoe UI"/>
                          <a:cs typeface="Mangal"/>
                        </a:rPr>
                        <a:t> </a:t>
                      </a:r>
                      <a:r>
                        <a:rPr lang="en-US" sz="2200" i="0">
                          <a:solidFill>
                            <a:srgbClr val="231F1F"/>
                          </a:solidFill>
                          <a:latin typeface="+mj-lt"/>
                          <a:ea typeface="Segoe UI"/>
                          <a:cs typeface="Mangal"/>
                        </a:rPr>
                        <a:t>or</a:t>
                      </a:r>
                      <a:r>
                        <a:rPr lang="en-US" sz="2200" i="0" spc="-155">
                          <a:solidFill>
                            <a:srgbClr val="231F1F"/>
                          </a:solidFill>
                          <a:latin typeface="+mj-lt"/>
                          <a:ea typeface="Segoe UI"/>
                          <a:cs typeface="Mangal"/>
                        </a:rPr>
                        <a:t> </a:t>
                      </a:r>
                      <a:r>
                        <a:rPr lang="en-US" sz="2200" i="0">
                          <a:solidFill>
                            <a:srgbClr val="231F1F"/>
                          </a:solidFill>
                          <a:latin typeface="+mj-lt"/>
                          <a:ea typeface="Segoe UI"/>
                          <a:cs typeface="Mangal"/>
                        </a:rPr>
                        <a:t>equally</a:t>
                      </a:r>
                      <a:r>
                        <a:rPr lang="en-US" sz="2200" i="0" spc="-150">
                          <a:solidFill>
                            <a:srgbClr val="231F1F"/>
                          </a:solidFill>
                          <a:latin typeface="+mj-lt"/>
                          <a:ea typeface="Segoe UI"/>
                          <a:cs typeface="Mangal"/>
                        </a:rPr>
                        <a:t> </a:t>
                      </a:r>
                      <a:r>
                        <a:rPr lang="en-US" sz="2200" i="0">
                          <a:solidFill>
                            <a:srgbClr val="231F1F"/>
                          </a:solidFill>
                          <a:latin typeface="+mj-lt"/>
                          <a:ea typeface="Segoe UI"/>
                          <a:cs typeface="Mangal"/>
                        </a:rPr>
                        <a:t>among</a:t>
                      </a:r>
                      <a:r>
                        <a:rPr lang="en-US" sz="2200" i="0" spc="-155">
                          <a:solidFill>
                            <a:srgbClr val="231F1F"/>
                          </a:solidFill>
                          <a:latin typeface="+mj-lt"/>
                          <a:ea typeface="Segoe UI"/>
                          <a:cs typeface="Mangal"/>
                        </a:rPr>
                        <a:t> </a:t>
                      </a:r>
                      <a:r>
                        <a:rPr lang="en-US" sz="2200" i="0">
                          <a:solidFill>
                            <a:srgbClr val="231F1F"/>
                          </a:solidFill>
                          <a:latin typeface="+mj-lt"/>
                          <a:ea typeface="Segoe UI"/>
                          <a:cs typeface="Mangal"/>
                        </a:rPr>
                        <a:t>all</a:t>
                      </a:r>
                      <a:r>
                        <a:rPr lang="en-US" sz="2200" i="0" spc="-160">
                          <a:solidFill>
                            <a:srgbClr val="231F1F"/>
                          </a:solidFill>
                          <a:latin typeface="+mj-lt"/>
                          <a:ea typeface="Segoe UI"/>
                          <a:cs typeface="Mangal"/>
                        </a:rPr>
                        <a:t> </a:t>
                      </a:r>
                      <a:r>
                        <a:rPr lang="en-US" sz="2200" i="0">
                          <a:solidFill>
                            <a:srgbClr val="231F1F"/>
                          </a:solidFill>
                          <a:latin typeface="+mj-lt"/>
                          <a:ea typeface="Segoe UI"/>
                          <a:cs typeface="Mangal"/>
                        </a:rPr>
                        <a:t>departments</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646144">
                <a:tc>
                  <a:txBody>
                    <a:bodyPr/>
                    <a:lstStyle/>
                    <a:p>
                      <a:pPr marL="93345" marR="87630" algn="ctr">
                        <a:spcBef>
                          <a:spcPts val="20"/>
                        </a:spcBef>
                        <a:spcAft>
                          <a:spcPts val="0"/>
                        </a:spcAft>
                      </a:pPr>
                      <a:r>
                        <a:rPr lang="en-US" sz="2200" i="0">
                          <a:solidFill>
                            <a:srgbClr val="231F1F"/>
                          </a:solidFill>
                          <a:latin typeface="+mj-lt"/>
                          <a:ea typeface="Segoe UI"/>
                          <a:cs typeface="Mangal"/>
                        </a:rPr>
                        <a:t>8.</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50165" marR="0">
                        <a:spcBef>
                          <a:spcPts val="20"/>
                        </a:spcBef>
                        <a:spcAft>
                          <a:spcPts val="0"/>
                        </a:spcAft>
                      </a:pPr>
                      <a:r>
                        <a:rPr lang="en-US" sz="2200" i="0">
                          <a:solidFill>
                            <a:srgbClr val="231F1F"/>
                          </a:solidFill>
                          <a:latin typeface="+mj-lt"/>
                          <a:ea typeface="Segoe UI"/>
                          <a:cs typeface="Mangal"/>
                        </a:rPr>
                        <a:t>Labour welfare expenses</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gridSpan="3">
                  <a:txBody>
                    <a:bodyPr/>
                    <a:lstStyle/>
                    <a:p>
                      <a:pPr marL="48260" marR="0">
                        <a:spcBef>
                          <a:spcPts val="20"/>
                        </a:spcBef>
                        <a:spcAft>
                          <a:spcPts val="0"/>
                        </a:spcAft>
                      </a:pPr>
                      <a:r>
                        <a:rPr lang="en-US" sz="2200" i="0">
                          <a:solidFill>
                            <a:srgbClr val="231F1F"/>
                          </a:solidFill>
                          <a:latin typeface="+mj-lt"/>
                          <a:ea typeface="Segoe UI"/>
                          <a:cs typeface="Mangal"/>
                        </a:rPr>
                        <a:t>Number of employees in each department</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646144">
                <a:tc>
                  <a:txBody>
                    <a:bodyPr/>
                    <a:lstStyle/>
                    <a:p>
                      <a:pPr marL="93345" marR="87630" algn="ctr">
                        <a:spcBef>
                          <a:spcPts val="20"/>
                        </a:spcBef>
                        <a:spcAft>
                          <a:spcPts val="0"/>
                        </a:spcAft>
                      </a:pPr>
                      <a:r>
                        <a:rPr lang="en-US" sz="2200" i="0">
                          <a:solidFill>
                            <a:srgbClr val="231F1F"/>
                          </a:solidFill>
                          <a:latin typeface="+mj-lt"/>
                          <a:ea typeface="Segoe UI"/>
                          <a:cs typeface="Mangal"/>
                        </a:rPr>
                        <a:t>9.</a:t>
                      </a:r>
                      <a:endParaRPr lang="en-US" sz="2200" i="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a:txBody>
                    <a:bodyPr/>
                    <a:lstStyle/>
                    <a:p>
                      <a:pPr marL="50165" marR="0">
                        <a:spcBef>
                          <a:spcPts val="20"/>
                        </a:spcBef>
                        <a:spcAft>
                          <a:spcPts val="0"/>
                        </a:spcAft>
                      </a:pPr>
                      <a:r>
                        <a:rPr lang="en-US" sz="2200" i="0" dirty="0">
                          <a:solidFill>
                            <a:srgbClr val="231F1F"/>
                          </a:solidFill>
                          <a:latin typeface="+mj-lt"/>
                          <a:ea typeface="Segoe UI"/>
                          <a:cs typeface="Mangal"/>
                        </a:rPr>
                        <a:t>PF/ESI contributions</a:t>
                      </a:r>
                      <a:endParaRPr lang="en-US" sz="22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gridSpan="3">
                  <a:txBody>
                    <a:bodyPr/>
                    <a:lstStyle/>
                    <a:p>
                      <a:pPr marL="50800" marR="0">
                        <a:spcBef>
                          <a:spcPts val="20"/>
                        </a:spcBef>
                        <a:spcAft>
                          <a:spcPts val="0"/>
                        </a:spcAft>
                      </a:pPr>
                      <a:r>
                        <a:rPr lang="en-US" sz="2200" i="0" dirty="0">
                          <a:solidFill>
                            <a:srgbClr val="231F1F"/>
                          </a:solidFill>
                          <a:latin typeface="+mj-lt"/>
                          <a:ea typeface="Segoe UI"/>
                          <a:cs typeface="Mangal"/>
                        </a:rPr>
                        <a:t>Wages and salaries of each department</a:t>
                      </a:r>
                      <a:endParaRPr lang="en-US" sz="2200" i="0" dirty="0">
                        <a:latin typeface="+mj-lt"/>
                        <a:ea typeface="Segoe UI"/>
                        <a:cs typeface="Mangal"/>
                      </a:endParaRPr>
                    </a:p>
                  </a:txBody>
                  <a:tcPr marL="0" marR="0" marT="0" marB="0">
                    <a:lnL w="12700" cap="flat" cmpd="sng" algn="ctr">
                      <a:solidFill>
                        <a:srgbClr val="00A64F"/>
                      </a:solidFill>
                      <a:prstDash val="solid"/>
                      <a:round/>
                      <a:headEnd type="none" w="med" len="med"/>
                      <a:tailEnd type="none" w="med" len="med"/>
                    </a:lnL>
                    <a:lnR w="12700" cap="flat" cmpd="sng" algn="ctr">
                      <a:solidFill>
                        <a:srgbClr val="00A64F"/>
                      </a:solidFill>
                      <a:prstDash val="solid"/>
                      <a:round/>
                      <a:headEnd type="none" w="med" len="med"/>
                      <a:tailEnd type="none" w="med" len="med"/>
                    </a:lnR>
                    <a:lnT w="12700" cap="flat" cmpd="sng" algn="ctr">
                      <a:solidFill>
                        <a:srgbClr val="00A64F"/>
                      </a:solidFill>
                      <a:prstDash val="solid"/>
                      <a:round/>
                      <a:headEnd type="none" w="med" len="med"/>
                      <a:tailEnd type="none" w="med" len="med"/>
                    </a:lnT>
                    <a:lnB w="12700" cap="flat" cmpd="sng" algn="ctr">
                      <a:solidFill>
                        <a:srgbClr val="00A64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 xmlns:a16="http://schemas.microsoft.com/office/drawing/2014/main"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8</a:t>
            </a:fld>
            <a:endParaRPr lang="en-US"/>
          </a:p>
        </p:txBody>
      </p:sp>
      <p:sp>
        <p:nvSpPr>
          <p:cNvPr id="8" name="Title 1">
            <a:extLst>
              <a:ext uri="{FF2B5EF4-FFF2-40B4-BE49-F238E27FC236}">
                <a16:creationId xmlns="" xmlns:a16="http://schemas.microsoft.com/office/drawing/2014/main"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 xmlns:p14="http://schemas.microsoft.com/office/powerpoint/2010/main" val="2127943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4282</TotalTime>
  <Words>476</Words>
  <Application>Microsoft Office PowerPoint</Application>
  <PresentationFormat>On-screen Show (4:3)</PresentationFormat>
  <Paragraphs>89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WELCOME  Class: B.Com – Part-1  Subject: Financial Accounting TOPIC:  Types of Department and Allocation of Expenses</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402</cp:revision>
  <dcterms:created xsi:type="dcterms:W3CDTF">2011-08-23T10:02:56Z</dcterms:created>
  <dcterms:modified xsi:type="dcterms:W3CDTF">2020-07-17T10:45:50Z</dcterms:modified>
</cp:coreProperties>
</file>